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34" r:id="rId4"/>
  </p:sldMasterIdLst>
  <p:notesMasterIdLst>
    <p:notesMasterId r:id="rId23"/>
  </p:notesMasterIdLst>
  <p:handoutMasterIdLst>
    <p:handoutMasterId r:id="rId24"/>
  </p:handoutMasterIdLst>
  <p:sldIdLst>
    <p:sldId id="256" r:id="rId5"/>
    <p:sldId id="286" r:id="rId6"/>
    <p:sldId id="287" r:id="rId7"/>
    <p:sldId id="289" r:id="rId8"/>
    <p:sldId id="291" r:id="rId9"/>
    <p:sldId id="306" r:id="rId10"/>
    <p:sldId id="290" r:id="rId11"/>
    <p:sldId id="292" r:id="rId12"/>
    <p:sldId id="303" r:id="rId13"/>
    <p:sldId id="294" r:id="rId14"/>
    <p:sldId id="305" r:id="rId15"/>
    <p:sldId id="296" r:id="rId16"/>
    <p:sldId id="304" r:id="rId17"/>
    <p:sldId id="298" r:id="rId18"/>
    <p:sldId id="266" r:id="rId19"/>
    <p:sldId id="301" r:id="rId20"/>
    <p:sldId id="302" r:id="rId21"/>
    <p:sldId id="26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7BC4B8C-0BBE-204D-BD46-9552010AC0CF}" v="10" dt="2024-11-24T01:05:16.58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58"/>
  </p:normalViewPr>
  <p:slideViewPr>
    <p:cSldViewPr snapToGrid="0">
      <p:cViewPr varScale="1">
        <p:scale>
          <a:sx n="116" d="100"/>
          <a:sy n="116" d="100"/>
        </p:scale>
        <p:origin x="560" y="176"/>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9B3372-74CF-4E21-A4D4-286B22AA5A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63762BE-D43C-49F5-99A5-BF49C695927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B85766F-5EC0-4797-B4D1-777FCB005B11}" type="datetimeFigureOut">
              <a:rPr lang="en-US" smtClean="0"/>
              <a:t>4/20/2025</a:t>
            </a:fld>
            <a:endParaRPr lang="en-US"/>
          </a:p>
        </p:txBody>
      </p:sp>
      <p:sp>
        <p:nvSpPr>
          <p:cNvPr id="4" name="Footer Placeholder 3">
            <a:extLst>
              <a:ext uri="{FF2B5EF4-FFF2-40B4-BE49-F238E27FC236}">
                <a16:creationId xmlns:a16="http://schemas.microsoft.com/office/drawing/2014/main" id="{1989E452-9BCA-4AF5-9A9C-233BF410EAA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6BF9F63-CE4F-44E2-A07D-7E654DE9F57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60AC76B-F5B1-4D6E-BACD-2A80744AC929}" type="slidenum">
              <a:rPr lang="en-US" smtClean="0"/>
              <a:t>‹#›</a:t>
            </a:fld>
            <a:endParaRPr lang="en-US"/>
          </a:p>
        </p:txBody>
      </p:sp>
    </p:spTree>
    <p:extLst>
      <p:ext uri="{BB962C8B-B14F-4D97-AF65-F5344CB8AC3E}">
        <p14:creationId xmlns:p14="http://schemas.microsoft.com/office/powerpoint/2010/main" val="320514524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B4B5EC-152C-4627-80C0-63B10D5574EF}" type="datetimeFigureOut">
              <a:rPr lang="en-US" smtClean="0"/>
              <a:t>4/20/2025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EEE60E-651F-40CC-AD73-C00F10CE42B6}" type="slidenum">
              <a:rPr lang="en-US" smtClean="0"/>
              <a:t>‹#›</a:t>
            </a:fld>
            <a:endParaRPr lang="en-US"/>
          </a:p>
        </p:txBody>
      </p:sp>
    </p:spTree>
    <p:extLst>
      <p:ext uri="{BB962C8B-B14F-4D97-AF65-F5344CB8AC3E}">
        <p14:creationId xmlns:p14="http://schemas.microsoft.com/office/powerpoint/2010/main" val="20254175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A788ED-DED5-404A-8870-B6465DEF01C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937FEFD-7EE9-4EB7-99D7-9602CE6549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3B670EB-4F4C-4492-A1D8-7D0D2772EADC}"/>
              </a:ext>
            </a:extLst>
          </p:cNvPr>
          <p:cNvSpPr>
            <a:spLocks noGrp="1"/>
          </p:cNvSpPr>
          <p:nvPr>
            <p:ph type="dt" sz="half" idx="10"/>
          </p:nvPr>
        </p:nvSpPr>
        <p:spPr/>
        <p:txBody>
          <a:bodyPr/>
          <a:lstStyle/>
          <a:p>
            <a:fld id="{48A87A34-81AB-432B-8DAE-1953F412C126}" type="datetimeFigureOut">
              <a:rPr lang="en-US" smtClean="0"/>
              <a:t>4/20/2025</a:t>
            </a:fld>
            <a:endParaRPr lang="en-US"/>
          </a:p>
        </p:txBody>
      </p:sp>
      <p:sp>
        <p:nvSpPr>
          <p:cNvPr id="5" name="Footer Placeholder 4">
            <a:extLst>
              <a:ext uri="{FF2B5EF4-FFF2-40B4-BE49-F238E27FC236}">
                <a16:creationId xmlns:a16="http://schemas.microsoft.com/office/drawing/2014/main" id="{E4610BDE-079A-4012-B924-87FE10CCCF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253C5B-DA21-4160-8F09-9F413885544E}"/>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2870691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434E9-E3CC-4F0A-A6F6-19A216D90EA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3D2BA15-3463-4D0A-8FFA-506D65DE350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97AD05-7AA9-4242-A350-73AEED3C0AAE}"/>
              </a:ext>
            </a:extLst>
          </p:cNvPr>
          <p:cNvSpPr>
            <a:spLocks noGrp="1"/>
          </p:cNvSpPr>
          <p:nvPr>
            <p:ph type="dt" sz="half" idx="10"/>
          </p:nvPr>
        </p:nvSpPr>
        <p:spPr/>
        <p:txBody>
          <a:bodyPr/>
          <a:lstStyle/>
          <a:p>
            <a:fld id="{48A87A34-81AB-432B-8DAE-1953F412C126}" type="datetimeFigureOut">
              <a:rPr lang="en-US" smtClean="0"/>
              <a:t>4/20/2025</a:t>
            </a:fld>
            <a:endParaRPr lang="en-US"/>
          </a:p>
        </p:txBody>
      </p:sp>
      <p:sp>
        <p:nvSpPr>
          <p:cNvPr id="5" name="Footer Placeholder 4">
            <a:extLst>
              <a:ext uri="{FF2B5EF4-FFF2-40B4-BE49-F238E27FC236}">
                <a16:creationId xmlns:a16="http://schemas.microsoft.com/office/drawing/2014/main" id="{30EC0311-7649-4523-AB9D-3D00A0CF25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3AEE87-7482-4798-B109-ED0C4474DD18}"/>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0302825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7791EF6-810B-4583-9BDB-F6DEA762315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5BAC3F2-C0ED-4B74-89DA-211145C869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76419D-4927-44BD-AD54-29CC6987CC9E}"/>
              </a:ext>
            </a:extLst>
          </p:cNvPr>
          <p:cNvSpPr>
            <a:spLocks noGrp="1"/>
          </p:cNvSpPr>
          <p:nvPr>
            <p:ph type="dt" sz="half" idx="10"/>
          </p:nvPr>
        </p:nvSpPr>
        <p:spPr/>
        <p:txBody>
          <a:bodyPr/>
          <a:lstStyle/>
          <a:p>
            <a:fld id="{48A87A34-81AB-432B-8DAE-1953F412C126}" type="datetimeFigureOut">
              <a:rPr lang="en-US" smtClean="0"/>
              <a:t>4/20/2025</a:t>
            </a:fld>
            <a:endParaRPr lang="en-US"/>
          </a:p>
        </p:txBody>
      </p:sp>
      <p:sp>
        <p:nvSpPr>
          <p:cNvPr id="5" name="Footer Placeholder 4">
            <a:extLst>
              <a:ext uri="{FF2B5EF4-FFF2-40B4-BE49-F238E27FC236}">
                <a16:creationId xmlns:a16="http://schemas.microsoft.com/office/drawing/2014/main" id="{D9511188-CD19-4E44-AF43-757573AC9C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EDE24E-74D3-4983-8FFE-9BF7B0B5C7DF}"/>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6732126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A2710-8CB0-4E7F-A82F-BA7A90DA48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43FA227-DD48-44C7-B754-50A1E1E0DA4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C329C0-B493-4AD5-99FF-091B5DB9D04F}"/>
              </a:ext>
            </a:extLst>
          </p:cNvPr>
          <p:cNvSpPr>
            <a:spLocks noGrp="1"/>
          </p:cNvSpPr>
          <p:nvPr>
            <p:ph type="dt" sz="half" idx="10"/>
          </p:nvPr>
        </p:nvSpPr>
        <p:spPr/>
        <p:txBody>
          <a:bodyPr/>
          <a:lstStyle/>
          <a:p>
            <a:fld id="{48A87A34-81AB-432B-8DAE-1953F412C126}" type="datetimeFigureOut">
              <a:rPr lang="en-US" smtClean="0"/>
              <a:t>4/20/2025</a:t>
            </a:fld>
            <a:endParaRPr lang="en-US"/>
          </a:p>
        </p:txBody>
      </p:sp>
      <p:sp>
        <p:nvSpPr>
          <p:cNvPr id="5" name="Footer Placeholder 4">
            <a:extLst>
              <a:ext uri="{FF2B5EF4-FFF2-40B4-BE49-F238E27FC236}">
                <a16:creationId xmlns:a16="http://schemas.microsoft.com/office/drawing/2014/main" id="{5C771B43-0AD2-4EB6-BC48-A15384A7C0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C8BB93-CB3C-48F0-902E-BBB6FEA3257D}"/>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2713803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26257-2182-4350-8BB5-F9414B36D99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38A5323-54A6-472B-8F32-9A3ACDC87BC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90A4CD-47C4-4D3D-9B32-3C3E01EEFDC7}"/>
              </a:ext>
            </a:extLst>
          </p:cNvPr>
          <p:cNvSpPr>
            <a:spLocks noGrp="1"/>
          </p:cNvSpPr>
          <p:nvPr>
            <p:ph type="dt" sz="half" idx="10"/>
          </p:nvPr>
        </p:nvSpPr>
        <p:spPr/>
        <p:txBody>
          <a:bodyPr/>
          <a:lstStyle/>
          <a:p>
            <a:fld id="{48A87A34-81AB-432B-8DAE-1953F412C126}" type="datetimeFigureOut">
              <a:rPr lang="en-US" smtClean="0"/>
              <a:t>4/20/2025</a:t>
            </a:fld>
            <a:endParaRPr lang="en-US"/>
          </a:p>
        </p:txBody>
      </p:sp>
      <p:sp>
        <p:nvSpPr>
          <p:cNvPr id="5" name="Footer Placeholder 4">
            <a:extLst>
              <a:ext uri="{FF2B5EF4-FFF2-40B4-BE49-F238E27FC236}">
                <a16:creationId xmlns:a16="http://schemas.microsoft.com/office/drawing/2014/main" id="{27537989-E4DC-47E3-B4BB-3CD68AC724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5A46A0-EF45-46A0-BE6C-BF3011466E0A}"/>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139395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05D0A-C53F-4343-B63B-117D8B6711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92AB42-3515-4A39-BE82-B89271BA575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3B6CEFD-83E5-4C28-81BF-A43CA95A949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9BAB563-5376-45D0-817F-22BF4FAB51EF}"/>
              </a:ext>
            </a:extLst>
          </p:cNvPr>
          <p:cNvSpPr>
            <a:spLocks noGrp="1"/>
          </p:cNvSpPr>
          <p:nvPr>
            <p:ph type="dt" sz="half" idx="10"/>
          </p:nvPr>
        </p:nvSpPr>
        <p:spPr/>
        <p:txBody>
          <a:bodyPr/>
          <a:lstStyle/>
          <a:p>
            <a:fld id="{48A87A34-81AB-432B-8DAE-1953F412C126}" type="datetimeFigureOut">
              <a:rPr lang="en-US" smtClean="0"/>
              <a:t>4/20/2025</a:t>
            </a:fld>
            <a:endParaRPr lang="en-US"/>
          </a:p>
        </p:txBody>
      </p:sp>
      <p:sp>
        <p:nvSpPr>
          <p:cNvPr id="6" name="Footer Placeholder 5">
            <a:extLst>
              <a:ext uri="{FF2B5EF4-FFF2-40B4-BE49-F238E27FC236}">
                <a16:creationId xmlns:a16="http://schemas.microsoft.com/office/drawing/2014/main" id="{D9CDAF0A-E63C-4815-874C-AE91A9E72D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DE83BD-DED0-4437-968E-097C543154F7}"/>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4352941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8427C-5A33-435D-968B-4BE77626E9B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BB1188B-83F1-4C76-B464-B18C0684986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E3CF30A-3E97-4F58-A854-0BB5BC4CD67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62C34C3-1121-42C8-BBD4-38D504B1B50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1D94884-7287-454E-96E3-AC01D591872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4CB8ABE-92DB-4378-BFEC-CB4E3A63FD5A}"/>
              </a:ext>
            </a:extLst>
          </p:cNvPr>
          <p:cNvSpPr>
            <a:spLocks noGrp="1"/>
          </p:cNvSpPr>
          <p:nvPr>
            <p:ph type="dt" sz="half" idx="10"/>
          </p:nvPr>
        </p:nvSpPr>
        <p:spPr/>
        <p:txBody>
          <a:bodyPr/>
          <a:lstStyle/>
          <a:p>
            <a:fld id="{48A87A34-81AB-432B-8DAE-1953F412C126}" type="datetimeFigureOut">
              <a:rPr lang="en-US" smtClean="0"/>
              <a:t>4/20/2025</a:t>
            </a:fld>
            <a:endParaRPr lang="en-US"/>
          </a:p>
        </p:txBody>
      </p:sp>
      <p:sp>
        <p:nvSpPr>
          <p:cNvPr id="8" name="Footer Placeholder 7">
            <a:extLst>
              <a:ext uri="{FF2B5EF4-FFF2-40B4-BE49-F238E27FC236}">
                <a16:creationId xmlns:a16="http://schemas.microsoft.com/office/drawing/2014/main" id="{FD79E55D-05A4-4216-B3A2-6990C1134C3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594D2B9-1ABC-4BA8-95B4-12D1CF420610}"/>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41122887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34B1C-CBB4-46EC-B0A5-7FFD9BEB45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DCA365E-5ADF-436E-8348-663BDAEE408E}"/>
              </a:ext>
            </a:extLst>
          </p:cNvPr>
          <p:cNvSpPr>
            <a:spLocks noGrp="1"/>
          </p:cNvSpPr>
          <p:nvPr>
            <p:ph type="dt" sz="half" idx="10"/>
          </p:nvPr>
        </p:nvSpPr>
        <p:spPr/>
        <p:txBody>
          <a:bodyPr/>
          <a:lstStyle/>
          <a:p>
            <a:fld id="{48A87A34-81AB-432B-8DAE-1953F412C126}" type="datetimeFigureOut">
              <a:rPr lang="en-US" smtClean="0"/>
              <a:t>4/20/2025</a:t>
            </a:fld>
            <a:endParaRPr lang="en-US"/>
          </a:p>
        </p:txBody>
      </p:sp>
      <p:sp>
        <p:nvSpPr>
          <p:cNvPr id="4" name="Footer Placeholder 3">
            <a:extLst>
              <a:ext uri="{FF2B5EF4-FFF2-40B4-BE49-F238E27FC236}">
                <a16:creationId xmlns:a16="http://schemas.microsoft.com/office/drawing/2014/main" id="{D9C4CF46-7E27-4D88-9489-EE8577F4823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83C79E8-E170-4477-BA4B-36228BE215C6}"/>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9714415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DAD627-8102-432D-9ACD-7143B9449354}"/>
              </a:ext>
            </a:extLst>
          </p:cNvPr>
          <p:cNvSpPr>
            <a:spLocks noGrp="1"/>
          </p:cNvSpPr>
          <p:nvPr>
            <p:ph type="dt" sz="half" idx="10"/>
          </p:nvPr>
        </p:nvSpPr>
        <p:spPr/>
        <p:txBody>
          <a:bodyPr/>
          <a:lstStyle/>
          <a:p>
            <a:fld id="{48A87A34-81AB-432B-8DAE-1953F412C126}" type="datetimeFigureOut">
              <a:rPr lang="en-US" smtClean="0"/>
              <a:t>4/20/2025</a:t>
            </a:fld>
            <a:endParaRPr lang="en-US"/>
          </a:p>
        </p:txBody>
      </p:sp>
      <p:sp>
        <p:nvSpPr>
          <p:cNvPr id="3" name="Footer Placeholder 2">
            <a:extLst>
              <a:ext uri="{FF2B5EF4-FFF2-40B4-BE49-F238E27FC236}">
                <a16:creationId xmlns:a16="http://schemas.microsoft.com/office/drawing/2014/main" id="{A496D989-CF98-45B4-9791-0FD8B879356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FE350A9-E0A3-4F5D-8678-71AA9BB21849}"/>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6640250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F3977-30F0-4881-B069-89963678DA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7A5E9CD-A4FB-4F7B-94C7-18F8BCD644A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9809DF7-3132-4234-89C1-1F4295FDBF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32F431-3B9B-4A9C-AEF6-B292A41E3B21}"/>
              </a:ext>
            </a:extLst>
          </p:cNvPr>
          <p:cNvSpPr>
            <a:spLocks noGrp="1"/>
          </p:cNvSpPr>
          <p:nvPr>
            <p:ph type="dt" sz="half" idx="10"/>
          </p:nvPr>
        </p:nvSpPr>
        <p:spPr/>
        <p:txBody>
          <a:bodyPr/>
          <a:lstStyle/>
          <a:p>
            <a:fld id="{48A87A34-81AB-432B-8DAE-1953F412C126}" type="datetimeFigureOut">
              <a:rPr lang="en-US" smtClean="0"/>
              <a:t>4/20/2025</a:t>
            </a:fld>
            <a:endParaRPr lang="en-US"/>
          </a:p>
        </p:txBody>
      </p:sp>
      <p:sp>
        <p:nvSpPr>
          <p:cNvPr id="6" name="Footer Placeholder 5">
            <a:extLst>
              <a:ext uri="{FF2B5EF4-FFF2-40B4-BE49-F238E27FC236}">
                <a16:creationId xmlns:a16="http://schemas.microsoft.com/office/drawing/2014/main" id="{DE578851-2589-46E9-8788-83E2170AAD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9E18A0-9835-41EE-AF7E-88CE2548BD68}"/>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18069741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8497C-2AA6-4370-8DF8-F2CF13C536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404D14-72F0-47EB-A0FD-49148F9113D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BDEF5EC-1476-421A-AC88-A3D534DC74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F76B10-661C-4EFF-864A-3D441982DD71}"/>
              </a:ext>
            </a:extLst>
          </p:cNvPr>
          <p:cNvSpPr>
            <a:spLocks noGrp="1"/>
          </p:cNvSpPr>
          <p:nvPr>
            <p:ph type="dt" sz="half" idx="10"/>
          </p:nvPr>
        </p:nvSpPr>
        <p:spPr/>
        <p:txBody>
          <a:bodyPr/>
          <a:lstStyle/>
          <a:p>
            <a:fld id="{48A87A34-81AB-432B-8DAE-1953F412C126}" type="datetimeFigureOut">
              <a:rPr lang="en-US" smtClean="0"/>
              <a:t>4/20/2025</a:t>
            </a:fld>
            <a:endParaRPr lang="en-US"/>
          </a:p>
        </p:txBody>
      </p:sp>
      <p:sp>
        <p:nvSpPr>
          <p:cNvPr id="6" name="Footer Placeholder 5">
            <a:extLst>
              <a:ext uri="{FF2B5EF4-FFF2-40B4-BE49-F238E27FC236}">
                <a16:creationId xmlns:a16="http://schemas.microsoft.com/office/drawing/2014/main" id="{0C3AE6DF-BF54-41C4-BE86-560960A08D1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BA72FC2-1074-4A96-8055-D1CBF9D524BD}"/>
              </a:ext>
            </a:extLst>
          </p:cNvPr>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956196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2AC2A8D-9B11-4182-8BB7-D7B07C3EC4A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5D75216-8485-4181-8F35-73D29D2F5B6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DB9F16-35C9-4B93-92B9-F9680FB63C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A87A34-81AB-432B-8DAE-1953F412C126}" type="datetimeFigureOut">
              <a:rPr lang="en-US" smtClean="0"/>
              <a:pPr/>
              <a:t>4/20/2025</a:t>
            </a:fld>
            <a:endParaRPr lang="en-US"/>
          </a:p>
        </p:txBody>
      </p:sp>
      <p:sp>
        <p:nvSpPr>
          <p:cNvPr id="5" name="Footer Placeholder 4">
            <a:extLst>
              <a:ext uri="{FF2B5EF4-FFF2-40B4-BE49-F238E27FC236}">
                <a16:creationId xmlns:a16="http://schemas.microsoft.com/office/drawing/2014/main" id="{10C89F60-E2EB-4DBD-96F8-C3E0BB79F9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A0B9885-FE1A-4925-9342-58BAA80E5B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22F896-40B5-4ADD-8801-0D06FADFA095}" type="slidenum">
              <a:rPr lang="en-US" smtClean="0"/>
              <a:pPr/>
              <a:t>‹#›</a:t>
            </a:fld>
            <a:endParaRPr lang="en-US"/>
          </a:p>
        </p:txBody>
      </p:sp>
    </p:spTree>
    <p:extLst>
      <p:ext uri="{BB962C8B-B14F-4D97-AF65-F5344CB8AC3E}">
        <p14:creationId xmlns:p14="http://schemas.microsoft.com/office/powerpoint/2010/main" val="2822406462"/>
      </p:ext>
    </p:extLst>
  </p:cSld>
  <p:clrMap bg1="lt1" tx1="dk1" bg2="lt2" tx2="dk2" accent1="accent1" accent2="accent2" accent3="accent3" accent4="accent4" accent5="accent5" accent6="accent6" hlink="hlink" folHlink="folHlink"/>
  <p:sldLayoutIdLst>
    <p:sldLayoutId id="2147483735" r:id="rId1"/>
    <p:sldLayoutId id="2147483736" r:id="rId2"/>
    <p:sldLayoutId id="2147483737" r:id="rId3"/>
    <p:sldLayoutId id="2147483738" r:id="rId4"/>
    <p:sldLayoutId id="2147483739" r:id="rId5"/>
    <p:sldLayoutId id="2147483740" r:id="rId6"/>
    <p:sldLayoutId id="2147483741" r:id="rId7"/>
    <p:sldLayoutId id="2147483742" r:id="rId8"/>
    <p:sldLayoutId id="2147483743" r:id="rId9"/>
    <p:sldLayoutId id="2147483744" r:id="rId10"/>
    <p:sldLayoutId id="214748374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9.png"/><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10.png"/><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hyperlink" Target="https://catalog.data.gov/dataset/" TargetMode="External"/><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8" Type="http://schemas.openxmlformats.org/officeDocument/2006/relationships/hyperlink" Target="COVID-19_-_Vaccinations_by_Region__Age__and_Race-Ethnicity_-_Historical.csv" TargetMode="External"/><Relationship Id="rId3" Type="http://schemas.openxmlformats.org/officeDocument/2006/relationships/hyperlink" Target="https://catalog.data.gov/dataset/" TargetMode="External"/><Relationship Id="rId7" Type="http://schemas.openxmlformats.org/officeDocument/2006/relationships/hyperlink" Target="COVID-19_Daily_Rolling_Average_Case__Death__and_Hospitalization_Rates_-_Historical.csv" TargetMode="External"/><Relationship Id="rId12"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COVID-19_Vaccinations_by_ZIP_Code_-_Historical.csv" TargetMode="External"/><Relationship Id="rId11" Type="http://schemas.openxmlformats.org/officeDocument/2006/relationships/image" Target="../media/image3.png"/><Relationship Id="rId5" Type="http://schemas.openxmlformats.org/officeDocument/2006/relationships/hyperlink" Target="COVID-19_Daily_Testing_-_By_Person_-_Historical.csv" TargetMode="External"/><Relationship Id="rId10" Type="http://schemas.openxmlformats.org/officeDocument/2006/relationships/image" Target="../media/image13.png"/><Relationship Id="rId4" Type="http://schemas.openxmlformats.org/officeDocument/2006/relationships/hyperlink" Target="COVID-19_Vaccinations_by_Age_and_Race-Ethnicity_-_Historical.csv" TargetMode="External"/><Relationship Id="rId9" Type="http://schemas.openxmlformats.org/officeDocument/2006/relationships/image" Target="../media/image12.png"/></Relationships>
</file>

<file path=ppt/slides/_rels/slide17.xml.rels><?xml version="1.0" encoding="UTF-8" standalone="yes"?>
<Relationships xmlns="http://schemas.openxmlformats.org/package/2006/relationships"><Relationship Id="rId8" Type="http://schemas.openxmlformats.org/officeDocument/2006/relationships/hyperlink" Target="https://catalog.data.gov/dataset/covid-19-vaccinations-by-region-age-and-race-ethnicity" TargetMode="External"/><Relationship Id="rId3" Type="http://schemas.openxmlformats.org/officeDocument/2006/relationships/hyperlink" Target="https://catalog.data.gov/dataset/" TargetMode="External"/><Relationship Id="rId7" Type="http://schemas.openxmlformats.org/officeDocument/2006/relationships/hyperlink" Target="https://catalog.data.gov/dataset/covid-19-daily-rolling-average-case-and-death-rates" TargetMode="External"/><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catalog.data.gov/dataset/covid-19-vaccinations-by-zip-code" TargetMode="External"/><Relationship Id="rId5" Type="http://schemas.openxmlformats.org/officeDocument/2006/relationships/hyperlink" Target="https://catalog.data.gov/dataset/covid-19-daily-testing-by-person/resource/7223895c-0dd7-4a71-9265-c3770c949e4a" TargetMode="External"/><Relationship Id="rId10" Type="http://schemas.openxmlformats.org/officeDocument/2006/relationships/image" Target="../media/image4.jpeg"/><Relationship Id="rId4" Type="http://schemas.openxmlformats.org/officeDocument/2006/relationships/hyperlink" Target="https://catalog.data.gov/dataset/covid-19-vaccinations-by-age-and-race-ethnicity" TargetMode="External"/><Relationship Id="rId9"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7.png"/><Relationship Id="rId2" Type="http://schemas.microsoft.com/office/2007/relationships/media" Target="../media/media2.mp4"/><Relationship Id="rId1" Type="http://schemas.openxmlformats.org/officeDocument/2006/relationships/video" Target="NULL" TargetMode="Externa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8.png"/><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13E848-B792-4FD5-AE85-CFD8FD91D52D}"/>
              </a:ext>
            </a:extLst>
          </p:cNvPr>
          <p:cNvSpPr/>
          <p:nvPr/>
        </p:nvSpPr>
        <p:spPr>
          <a:xfrm>
            <a:off x="0" y="-17417"/>
            <a:ext cx="12192000" cy="195673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68D3E5-C7A3-47DF-A374-46BF83A69904}"/>
              </a:ext>
            </a:extLst>
          </p:cNvPr>
          <p:cNvSpPr>
            <a:spLocks noGrp="1"/>
          </p:cNvSpPr>
          <p:nvPr>
            <p:ph type="ctrTitle"/>
          </p:nvPr>
        </p:nvSpPr>
        <p:spPr>
          <a:xfrm>
            <a:off x="1700210" y="94266"/>
            <a:ext cx="8791575" cy="1758192"/>
          </a:xfrm>
        </p:spPr>
        <p:txBody>
          <a:bodyPr>
            <a:normAutofit/>
          </a:bodyPr>
          <a:lstStyle/>
          <a:p>
            <a:r>
              <a:rPr lang="en-US" sz="2400">
                <a:solidFill>
                  <a:schemeClr val="bg1"/>
                </a:solidFill>
                <a:latin typeface="Algerian" panose="04020705040A02060702" pitchFamily="82" charset="0"/>
                <a:cs typeface="Aharoni" panose="02010803020104030203" pitchFamily="2" charset="-79"/>
              </a:rPr>
              <a:t>Group 1 presentation &amp; Proposal </a:t>
            </a:r>
            <a:br>
              <a:rPr lang="en-US" sz="2400">
                <a:solidFill>
                  <a:schemeClr val="bg1"/>
                </a:solidFill>
                <a:latin typeface="Algerian" panose="04020705040A02060702" pitchFamily="82" charset="0"/>
                <a:cs typeface="Aharoni" panose="02010803020104030203" pitchFamily="2" charset="-79"/>
              </a:rPr>
            </a:br>
            <a:r>
              <a:rPr lang="en-US" sz="2400">
                <a:solidFill>
                  <a:schemeClr val="bg1"/>
                </a:solidFill>
                <a:latin typeface="Algerian" panose="04020705040A02060702" pitchFamily="82" charset="0"/>
                <a:cs typeface="Aharoni" panose="02010803020104030203" pitchFamily="2" charset="-79"/>
              </a:rPr>
              <a:t> MIS 6380.501 - Data Visualization - F24</a:t>
            </a:r>
          </a:p>
        </p:txBody>
      </p:sp>
      <p:sp>
        <p:nvSpPr>
          <p:cNvPr id="4" name="TextBox 3">
            <a:extLst>
              <a:ext uri="{FF2B5EF4-FFF2-40B4-BE49-F238E27FC236}">
                <a16:creationId xmlns:a16="http://schemas.microsoft.com/office/drawing/2014/main" id="{EAE9DE63-5662-478D-8C44-50F5B858718D}"/>
              </a:ext>
            </a:extLst>
          </p:cNvPr>
          <p:cNvSpPr txBox="1"/>
          <p:nvPr/>
        </p:nvSpPr>
        <p:spPr>
          <a:xfrm>
            <a:off x="4952164" y="2728865"/>
            <a:ext cx="2287666" cy="1754326"/>
          </a:xfrm>
          <a:prstGeom prst="rect">
            <a:avLst/>
          </a:prstGeom>
          <a:noFill/>
        </p:spPr>
        <p:txBody>
          <a:bodyPr wrap="square" rtlCol="0">
            <a:spAutoFit/>
          </a:bodyPr>
          <a:lstStyle/>
          <a:p>
            <a:pPr algn="ctr"/>
            <a:r>
              <a:rPr lang="sv-SE"/>
              <a:t>Deepmala Srivastava</a:t>
            </a:r>
            <a:endParaRPr lang="en-US"/>
          </a:p>
          <a:p>
            <a:pPr algn="ctr"/>
            <a:r>
              <a:rPr lang="sv-SE"/>
              <a:t>Suman Anand</a:t>
            </a:r>
          </a:p>
          <a:p>
            <a:pPr algn="ctr"/>
            <a:r>
              <a:rPr lang="sv-SE"/>
              <a:t>Rishabh Balaiwar</a:t>
            </a:r>
          </a:p>
          <a:p>
            <a:pPr algn="ctr"/>
            <a:r>
              <a:rPr lang="sv-SE"/>
              <a:t>Mounika Kolle</a:t>
            </a:r>
          </a:p>
          <a:p>
            <a:pPr algn="ctr"/>
            <a:r>
              <a:rPr lang="sv-SE"/>
              <a:t>Naveena Paleti</a:t>
            </a:r>
          </a:p>
          <a:p>
            <a:pPr algn="ctr"/>
            <a:r>
              <a:rPr lang="sv-SE"/>
              <a:t>Gowtham Siddegowda</a:t>
            </a:r>
          </a:p>
        </p:txBody>
      </p:sp>
      <p:sp>
        <p:nvSpPr>
          <p:cNvPr id="7" name="TextBox 6">
            <a:extLst>
              <a:ext uri="{FF2B5EF4-FFF2-40B4-BE49-F238E27FC236}">
                <a16:creationId xmlns:a16="http://schemas.microsoft.com/office/drawing/2014/main" id="{A5E23154-253D-4ED2-8E93-D0C9D7C4700C}"/>
              </a:ext>
            </a:extLst>
          </p:cNvPr>
          <p:cNvSpPr txBox="1"/>
          <p:nvPr/>
        </p:nvSpPr>
        <p:spPr>
          <a:xfrm>
            <a:off x="3808335" y="2089640"/>
            <a:ext cx="4575329" cy="400110"/>
          </a:xfrm>
          <a:prstGeom prst="rect">
            <a:avLst/>
          </a:prstGeom>
          <a:noFill/>
        </p:spPr>
        <p:txBody>
          <a:bodyPr wrap="square" rtlCol="0">
            <a:spAutoFit/>
          </a:bodyPr>
          <a:lstStyle/>
          <a:p>
            <a:pPr algn="ctr"/>
            <a:r>
              <a:rPr lang="en-US" sz="2000" b="0" i="0">
                <a:solidFill>
                  <a:schemeClr val="tx1"/>
                </a:solidFill>
                <a:effectLst/>
                <a:latin typeface="Times New Roman" panose="02020603050405020304" pitchFamily="18" charset="0"/>
              </a:rPr>
              <a:t>GROUP PARTICIPANTS</a:t>
            </a:r>
            <a:endParaRPr lang="en-US" sz="2000"/>
          </a:p>
        </p:txBody>
      </p:sp>
      <p:sp>
        <p:nvSpPr>
          <p:cNvPr id="8" name="TextBox 7">
            <a:extLst>
              <a:ext uri="{FF2B5EF4-FFF2-40B4-BE49-F238E27FC236}">
                <a16:creationId xmlns:a16="http://schemas.microsoft.com/office/drawing/2014/main" id="{4CB95F04-F6A6-4FBF-A4A9-38DE8FAC81CC}"/>
              </a:ext>
            </a:extLst>
          </p:cNvPr>
          <p:cNvSpPr txBox="1"/>
          <p:nvPr/>
        </p:nvSpPr>
        <p:spPr>
          <a:xfrm>
            <a:off x="2608965" y="4722306"/>
            <a:ext cx="6974063" cy="1200329"/>
          </a:xfrm>
          <a:prstGeom prst="rect">
            <a:avLst/>
          </a:prstGeom>
          <a:noFill/>
        </p:spPr>
        <p:txBody>
          <a:bodyPr wrap="square" rtlCol="0">
            <a:spAutoFit/>
          </a:bodyPr>
          <a:lstStyle/>
          <a:p>
            <a:pPr algn="ctr"/>
            <a:r>
              <a:rPr lang="en-US" sz="2800" b="0" i="0">
                <a:effectLst/>
                <a:latin typeface="Algerian" panose="04020705040A02060702" pitchFamily="82" charset="0"/>
              </a:rPr>
              <a:t>Group -1 </a:t>
            </a:r>
            <a:r>
              <a:rPr lang="en-US" sz="2800" b="0" i="0" err="1">
                <a:effectLst/>
                <a:latin typeface="Algerian" panose="04020705040A02060702" pitchFamily="82" charset="0"/>
              </a:rPr>
              <a:t>Covid</a:t>
            </a:r>
            <a:r>
              <a:rPr lang="en-US" sz="2800" b="0" i="0">
                <a:effectLst/>
                <a:latin typeface="Algerian" panose="04020705040A02060702" pitchFamily="82" charset="0"/>
              </a:rPr>
              <a:t> 19, Chicago</a:t>
            </a:r>
          </a:p>
          <a:p>
            <a:pPr algn="ctr"/>
            <a:r>
              <a:rPr lang="en-US" sz="2800">
                <a:latin typeface="Algerian" panose="04020705040A02060702" pitchFamily="82" charset="0"/>
              </a:rPr>
              <a:t>Jan 2020-dec 2022</a:t>
            </a:r>
            <a:endParaRPr lang="en-US" sz="2800" b="0" i="0">
              <a:effectLst/>
              <a:latin typeface="Algerian" panose="04020705040A02060702" pitchFamily="82" charset="0"/>
            </a:endParaRPr>
          </a:p>
          <a:p>
            <a:pPr algn="ctr"/>
            <a:endParaRPr lang="en-US" sz="1600">
              <a:latin typeface="Times New Roman" panose="02020603050405020304" pitchFamily="18" charset="0"/>
              <a:cs typeface="Times New Roman" panose="02020603050405020304" pitchFamily="18" charset="0"/>
            </a:endParaRPr>
          </a:p>
        </p:txBody>
      </p:sp>
      <p:pic>
        <p:nvPicPr>
          <p:cNvPr id="13" name="Picture 12" descr="Logo&#10;&#10;Description automatically generated">
            <a:extLst>
              <a:ext uri="{FF2B5EF4-FFF2-40B4-BE49-F238E27FC236}">
                <a16:creationId xmlns:a16="http://schemas.microsoft.com/office/drawing/2014/main" id="{0F9D45FC-9403-4E86-BC7E-C64AF05FE13B}"/>
              </a:ext>
            </a:extLst>
          </p:cNvPr>
          <p:cNvPicPr>
            <a:picLocks noChangeAspect="1"/>
          </p:cNvPicPr>
          <p:nvPr/>
        </p:nvPicPr>
        <p:blipFill>
          <a:blip r:embed="rId2"/>
          <a:stretch>
            <a:fillRect/>
          </a:stretch>
        </p:blipFill>
        <p:spPr>
          <a:xfrm>
            <a:off x="10667998" y="418958"/>
            <a:ext cx="1206641" cy="1206641"/>
          </a:xfrm>
          <a:prstGeom prst="rect">
            <a:avLst/>
          </a:prstGeom>
        </p:spPr>
      </p:pic>
    </p:spTree>
    <p:extLst>
      <p:ext uri="{BB962C8B-B14F-4D97-AF65-F5344CB8AC3E}">
        <p14:creationId xmlns:p14="http://schemas.microsoft.com/office/powerpoint/2010/main" val="18193592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13E848-B792-4FD5-AE85-CFD8FD91D52D}"/>
              </a:ext>
            </a:extLst>
          </p:cNvPr>
          <p:cNvSpPr/>
          <p:nvPr/>
        </p:nvSpPr>
        <p:spPr>
          <a:xfrm>
            <a:off x="0" y="0"/>
            <a:ext cx="12192000" cy="195673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68D3E5-C7A3-47DF-A374-46BF83A69904}"/>
              </a:ext>
            </a:extLst>
          </p:cNvPr>
          <p:cNvSpPr>
            <a:spLocks noGrp="1"/>
          </p:cNvSpPr>
          <p:nvPr>
            <p:ph type="ctrTitle"/>
          </p:nvPr>
        </p:nvSpPr>
        <p:spPr>
          <a:xfrm>
            <a:off x="1700212" y="526720"/>
            <a:ext cx="8791575" cy="1511520"/>
          </a:xfrm>
        </p:spPr>
        <p:txBody>
          <a:bodyPr>
            <a:normAutofit/>
          </a:bodyPr>
          <a:lstStyle/>
          <a:p>
            <a:r>
              <a:rPr lang="en-US" sz="2400">
                <a:solidFill>
                  <a:schemeClr val="bg1"/>
                </a:solidFill>
                <a:latin typeface="Algerian" panose="04020705040A02060702" pitchFamily="82" charset="0"/>
                <a:cs typeface="Aharoni" panose="02010803020104030203" pitchFamily="2" charset="-79"/>
              </a:rPr>
              <a:t>Group 1</a:t>
            </a:r>
            <a:br>
              <a:rPr lang="en-US" sz="2400">
                <a:solidFill>
                  <a:schemeClr val="bg1"/>
                </a:solidFill>
                <a:latin typeface="Algerian" panose="04020705040A02060702" pitchFamily="82" charset="0"/>
                <a:cs typeface="Aharoni" panose="02010803020104030203" pitchFamily="2" charset="-79"/>
              </a:rPr>
            </a:br>
            <a:r>
              <a:rPr lang="en-US" sz="1800">
                <a:solidFill>
                  <a:schemeClr val="bg1"/>
                </a:solidFill>
                <a:latin typeface="Algerian" panose="04020705040A02060702" pitchFamily="82" charset="0"/>
                <a:cs typeface="Aharoni" panose="02010803020104030203" pitchFamily="2" charset="-79"/>
              </a:rPr>
              <a:t>Coronavirus disease (COVID-19) </a:t>
            </a:r>
            <a:r>
              <a:rPr lang="en-US" sz="1800" err="1">
                <a:solidFill>
                  <a:schemeClr val="bg1"/>
                </a:solidFill>
                <a:latin typeface="Algerian" panose="04020705040A02060702" pitchFamily="82" charset="0"/>
                <a:cs typeface="Aharoni" panose="02010803020104030203" pitchFamily="2" charset="-79"/>
              </a:rPr>
              <a:t>pandemic,Chicago</a:t>
            </a:r>
            <a:r>
              <a:rPr lang="en-US" sz="1800">
                <a:solidFill>
                  <a:schemeClr val="bg1"/>
                </a:solidFill>
                <a:latin typeface="Algerian" panose="04020705040A02060702" pitchFamily="82" charset="0"/>
                <a:cs typeface="Aharoni" panose="02010803020104030203" pitchFamily="2" charset="-79"/>
              </a:rPr>
              <a:t> Jan2020 to dec 2022</a:t>
            </a:r>
            <a:br>
              <a:rPr lang="en-US" sz="1800">
                <a:solidFill>
                  <a:schemeClr val="bg1"/>
                </a:solidFill>
                <a:latin typeface="Algerian" panose="04020705040A02060702" pitchFamily="82" charset="0"/>
                <a:cs typeface="Aharoni" panose="02010803020104030203" pitchFamily="2" charset="-79"/>
              </a:rPr>
            </a:br>
            <a:br>
              <a:rPr lang="en-US" sz="2400">
                <a:solidFill>
                  <a:schemeClr val="bg1"/>
                </a:solidFill>
                <a:latin typeface="Algerian" panose="04020705040A02060702" pitchFamily="82" charset="0"/>
                <a:cs typeface="Aharoni" panose="02010803020104030203" pitchFamily="2" charset="-79"/>
              </a:rPr>
            </a:br>
            <a:endParaRPr lang="en-US" sz="2400">
              <a:solidFill>
                <a:schemeClr val="bg1"/>
              </a:solidFill>
              <a:latin typeface="Algerian" panose="04020705040A02060702" pitchFamily="82" charset="0"/>
              <a:cs typeface="Aharoni" panose="02010803020104030203" pitchFamily="2" charset="-79"/>
            </a:endParaRPr>
          </a:p>
        </p:txBody>
      </p:sp>
      <p:pic>
        <p:nvPicPr>
          <p:cNvPr id="13" name="Picture 12" descr="Logo&#10;&#10;Description automatically generated">
            <a:extLst>
              <a:ext uri="{FF2B5EF4-FFF2-40B4-BE49-F238E27FC236}">
                <a16:creationId xmlns:a16="http://schemas.microsoft.com/office/drawing/2014/main" id="{0F9D45FC-9403-4E86-BC7E-C64AF05FE13B}"/>
              </a:ext>
            </a:extLst>
          </p:cNvPr>
          <p:cNvPicPr>
            <a:picLocks noChangeAspect="1"/>
          </p:cNvPicPr>
          <p:nvPr/>
        </p:nvPicPr>
        <p:blipFill>
          <a:blip r:embed="rId2"/>
          <a:stretch>
            <a:fillRect/>
          </a:stretch>
        </p:blipFill>
        <p:spPr>
          <a:xfrm>
            <a:off x="10667998" y="418958"/>
            <a:ext cx="1206641" cy="1206641"/>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697" y="222607"/>
            <a:ext cx="1921391" cy="1629624"/>
          </a:xfrm>
          <a:prstGeom prst="rect">
            <a:avLst/>
          </a:prstGeom>
        </p:spPr>
      </p:pic>
      <p:sp>
        <p:nvSpPr>
          <p:cNvPr id="4" name="Rectangle 3"/>
          <p:cNvSpPr/>
          <p:nvPr/>
        </p:nvSpPr>
        <p:spPr>
          <a:xfrm>
            <a:off x="281577" y="3232846"/>
            <a:ext cx="5257917" cy="1754326"/>
          </a:xfrm>
          <a:prstGeom prst="rect">
            <a:avLst/>
          </a:prstGeom>
        </p:spPr>
        <p:txBody>
          <a:bodyPr wrap="square" lIns="91440" tIns="45720" rIns="91440" bIns="45720" anchor="t">
            <a:spAutoFit/>
          </a:bodyPr>
          <a:lstStyle/>
          <a:p>
            <a:pPr algn="just" fontAlgn="base"/>
            <a:r>
              <a:rPr lang="en-US" u="sng">
                <a:cs typeface="Times New Roman" panose="02020603050405020304" pitchFamily="18" charset="0"/>
              </a:rPr>
              <a:t>Dose Funnel</a:t>
            </a:r>
            <a:r>
              <a:rPr lang="en-US">
                <a:cs typeface="Times New Roman" panose="02020603050405020304" pitchFamily="18" charset="0"/>
              </a:rPr>
              <a:t>: Drop-off in uptake from the first dose to the second and booster doses highlights a decrease in vaccine engagement over time. </a:t>
            </a:r>
            <a:r>
              <a:rPr lang="en-US">
                <a:ea typeface="MS Mincho" panose="02020609040205080304" pitchFamily="49" charset="-128"/>
                <a:cs typeface="Times New Roman" panose="02020603050405020304" pitchFamily="18" charset="0"/>
              </a:rPr>
              <a:t>Regional Variations: The vaccination map shows certain regions with higher vaccination rates than others, indicating </a:t>
            </a:r>
            <a:r>
              <a:rPr lang="en-US">
                <a:cs typeface="Times New Roman" panose="02020603050405020304" pitchFamily="18" charset="0"/>
              </a:rPr>
              <a:t>possible</a:t>
            </a:r>
            <a:r>
              <a:rPr lang="en-US">
                <a:ea typeface="MS Mincho" panose="02020609040205080304" pitchFamily="49" charset="-128"/>
                <a:cs typeface="Times New Roman" panose="02020603050405020304" pitchFamily="18" charset="0"/>
              </a:rPr>
              <a:t> </a:t>
            </a:r>
            <a:r>
              <a:rPr lang="en-US">
                <a:cs typeface="Times New Roman" panose="02020603050405020304" pitchFamily="18" charset="0"/>
              </a:rPr>
              <a:t>disparities</a:t>
            </a:r>
            <a:r>
              <a:rPr lang="en-US">
                <a:ea typeface="MS Mincho" panose="02020609040205080304" pitchFamily="49" charset="-128"/>
                <a:cs typeface="Times New Roman" panose="02020603050405020304" pitchFamily="18" charset="0"/>
              </a:rPr>
              <a:t> in access.</a:t>
            </a:r>
            <a:r>
              <a:rPr lang="en-US" sz="1200"/>
              <a:t> </a:t>
            </a:r>
            <a:endParaRPr lang="en-IN">
              <a:cs typeface="Times New Roman" panose="02020603050405020304" pitchFamily="18" charset="0"/>
            </a:endParaRPr>
          </a:p>
        </p:txBody>
      </p:sp>
      <p:sp>
        <p:nvSpPr>
          <p:cNvPr id="6" name="Rectangle 5"/>
          <p:cNvSpPr/>
          <p:nvPr/>
        </p:nvSpPr>
        <p:spPr>
          <a:xfrm>
            <a:off x="98697" y="5915822"/>
            <a:ext cx="11482753" cy="523220"/>
          </a:xfrm>
          <a:prstGeom prst="rect">
            <a:avLst/>
          </a:prstGeom>
        </p:spPr>
        <p:txBody>
          <a:bodyPr wrap="square" lIns="91440" tIns="45720" rIns="91440" bIns="45720" anchor="t">
            <a:spAutoFit/>
          </a:bodyPr>
          <a:lstStyle/>
          <a:p>
            <a:r>
              <a:rPr lang="en-US" sz="1400" b="1">
                <a:solidFill>
                  <a:schemeClr val="accent2"/>
                </a:solidFill>
                <a:ea typeface="MS Mincho"/>
                <a:cs typeface="Times New Roman"/>
              </a:rPr>
              <a:t>Conclusion</a:t>
            </a:r>
            <a:r>
              <a:rPr lang="en-US" sz="1400">
                <a:solidFill>
                  <a:schemeClr val="accent2"/>
                </a:solidFill>
                <a:ea typeface="MS Mincho"/>
                <a:cs typeface="Times New Roman"/>
              </a:rPr>
              <a:t>: The total vaccination in The city of Chicago in </a:t>
            </a:r>
            <a:r>
              <a:rPr lang="en-US" sz="1400">
                <a:solidFill>
                  <a:schemeClr val="accent2"/>
                </a:solidFill>
                <a:ea typeface="+mn-lt"/>
                <a:cs typeface="+mn-lt"/>
              </a:rPr>
              <a:t>December 2022 recorded the highest number of doses administered because highest number of Testes has been conducted in that period. </a:t>
            </a:r>
            <a:endParaRPr lang="en-US" sz="1400">
              <a:solidFill>
                <a:schemeClr val="accent2"/>
              </a:solidFill>
              <a:ea typeface="MS Mincho"/>
              <a:cs typeface="Times New Roman"/>
            </a:endParaRPr>
          </a:p>
        </p:txBody>
      </p:sp>
      <p:pic>
        <p:nvPicPr>
          <p:cNvPr id="5" name="Picture 4">
            <a:extLst>
              <a:ext uri="{FF2B5EF4-FFF2-40B4-BE49-F238E27FC236}">
                <a16:creationId xmlns:a16="http://schemas.microsoft.com/office/drawing/2014/main" id="{226DC3B3-DBF6-FE0B-154C-C4A1ED701D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45946" y="6304645"/>
            <a:ext cx="1592299" cy="506414"/>
          </a:xfrm>
          <a:prstGeom prst="rect">
            <a:avLst/>
          </a:prstGeom>
        </p:spPr>
      </p:pic>
      <p:sp>
        <p:nvSpPr>
          <p:cNvPr id="9" name="TextBox 8">
            <a:extLst>
              <a:ext uri="{FF2B5EF4-FFF2-40B4-BE49-F238E27FC236}">
                <a16:creationId xmlns:a16="http://schemas.microsoft.com/office/drawing/2014/main" id="{EF1B5D16-9032-E51D-72CA-D6BEF4873A28}"/>
              </a:ext>
            </a:extLst>
          </p:cNvPr>
          <p:cNvSpPr txBox="1"/>
          <p:nvPr/>
        </p:nvSpPr>
        <p:spPr>
          <a:xfrm>
            <a:off x="5950482" y="3150897"/>
            <a:ext cx="5257917" cy="1754326"/>
          </a:xfrm>
          <a:prstGeom prst="rect">
            <a:avLst/>
          </a:prstGeom>
          <a:noFill/>
        </p:spPr>
        <p:txBody>
          <a:bodyPr wrap="square" lIns="91440" tIns="45720" rIns="91440" bIns="45720" anchor="t">
            <a:spAutoFit/>
          </a:bodyPr>
          <a:lstStyle/>
          <a:p>
            <a:pPr algn="just" fontAlgn="base"/>
            <a:r>
              <a:rPr lang="en-US" u="sng">
                <a:ea typeface="MS Mincho" panose="02020609040205080304" pitchFamily="49" charset="-128"/>
                <a:cs typeface="Times New Roman" panose="02020603050405020304" pitchFamily="18" charset="0"/>
              </a:rPr>
              <a:t>Va</a:t>
            </a:r>
            <a:r>
              <a:rPr lang="en-US" u="sng">
                <a:cs typeface="Times New Roman" panose="02020603050405020304" pitchFamily="18" charset="0"/>
              </a:rPr>
              <a:t>ccination Trend</a:t>
            </a:r>
            <a:r>
              <a:rPr lang="en-US">
                <a:cs typeface="Times New Roman" panose="02020603050405020304" pitchFamily="18" charset="0"/>
              </a:rPr>
              <a:t>: The cumulative trend shows an initial surge in first doses, followed by slower increases in second and booster doses, suggesting challenges in sustaining vaccination rates.</a:t>
            </a:r>
            <a:br>
              <a:rPr lang="en-US" sz="1800">
                <a:cs typeface="Times New Roman" panose="02020603050405020304" pitchFamily="18" charset="0"/>
              </a:rPr>
            </a:br>
            <a:endParaRPr lang="en-US" sz="1800">
              <a:ea typeface="Calibri" panose="020F0502020204030204"/>
              <a:cs typeface="Times New Roman" panose="02020603050405020304" pitchFamily="18" charset="0"/>
            </a:endParaRPr>
          </a:p>
          <a:p>
            <a:pPr algn="just" fontAlgn="base">
              <a:buFont typeface="Arial" panose="020B0604020202020204" pitchFamily="34" charset="0"/>
              <a:buChar char="•"/>
            </a:pPr>
            <a:endParaRPr lang="en-IN" sz="1800">
              <a:ea typeface="Calibri" panose="020F0502020204030204"/>
              <a:cs typeface="Times New Roman" panose="02020603050405020304" pitchFamily="18" charset="0"/>
            </a:endParaRPr>
          </a:p>
        </p:txBody>
      </p:sp>
      <p:sp>
        <p:nvSpPr>
          <p:cNvPr id="8" name="TextBox 7">
            <a:extLst>
              <a:ext uri="{FF2B5EF4-FFF2-40B4-BE49-F238E27FC236}">
                <a16:creationId xmlns:a16="http://schemas.microsoft.com/office/drawing/2014/main" id="{23135B65-7373-82C1-3A2D-BE16D2E2F902}"/>
              </a:ext>
            </a:extLst>
          </p:cNvPr>
          <p:cNvSpPr txBox="1"/>
          <p:nvPr/>
        </p:nvSpPr>
        <p:spPr>
          <a:xfrm>
            <a:off x="281577" y="2348218"/>
            <a:ext cx="6509137" cy="400110"/>
          </a:xfrm>
          <a:prstGeom prst="rect">
            <a:avLst/>
          </a:prstGeom>
          <a:noFill/>
        </p:spPr>
        <p:txBody>
          <a:bodyPr wrap="square" rtlCol="0">
            <a:spAutoFit/>
          </a:bodyPr>
          <a:lstStyle/>
          <a:p>
            <a:r>
              <a:rPr lang="en-US" sz="2000">
                <a:latin typeface="Algerian" panose="04020705040A02060702" pitchFamily="82" charset="0"/>
                <a:cs typeface="Aharoni" panose="02010803020104030203" pitchFamily="2" charset="-79"/>
              </a:rPr>
              <a:t>Hypothesis 3 Insights</a:t>
            </a:r>
            <a:endParaRPr lang="en-US" sz="2000"/>
          </a:p>
        </p:txBody>
      </p:sp>
    </p:spTree>
    <p:extLst>
      <p:ext uri="{BB962C8B-B14F-4D97-AF65-F5344CB8AC3E}">
        <p14:creationId xmlns:p14="http://schemas.microsoft.com/office/powerpoint/2010/main" val="38675232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13E848-B792-4FD5-AE85-CFD8FD91D52D}"/>
              </a:ext>
            </a:extLst>
          </p:cNvPr>
          <p:cNvSpPr/>
          <p:nvPr/>
        </p:nvSpPr>
        <p:spPr>
          <a:xfrm>
            <a:off x="0" y="0"/>
            <a:ext cx="12192000" cy="195673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68D3E5-C7A3-47DF-A374-46BF83A69904}"/>
              </a:ext>
            </a:extLst>
          </p:cNvPr>
          <p:cNvSpPr>
            <a:spLocks noGrp="1"/>
          </p:cNvSpPr>
          <p:nvPr>
            <p:ph type="ctrTitle"/>
          </p:nvPr>
        </p:nvSpPr>
        <p:spPr>
          <a:xfrm>
            <a:off x="1700212" y="222607"/>
            <a:ext cx="8791575" cy="1511520"/>
          </a:xfrm>
        </p:spPr>
        <p:txBody>
          <a:bodyPr>
            <a:normAutofit/>
          </a:bodyPr>
          <a:lstStyle/>
          <a:p>
            <a:r>
              <a:rPr lang="en-US" sz="2400">
                <a:solidFill>
                  <a:schemeClr val="bg1"/>
                </a:solidFill>
                <a:latin typeface="Algerian" panose="04020705040A02060702" pitchFamily="82" charset="0"/>
                <a:cs typeface="Aharoni" panose="02010803020104030203" pitchFamily="2" charset="-79"/>
              </a:rPr>
              <a:t>Group 1</a:t>
            </a:r>
            <a:br>
              <a:rPr lang="en-US" sz="2400">
                <a:solidFill>
                  <a:schemeClr val="bg1"/>
                </a:solidFill>
                <a:latin typeface="Algerian" panose="04020705040A02060702" pitchFamily="82" charset="0"/>
                <a:cs typeface="Aharoni" panose="02010803020104030203" pitchFamily="2" charset="-79"/>
              </a:rPr>
            </a:br>
            <a:r>
              <a:rPr lang="en-US" sz="1800">
                <a:solidFill>
                  <a:schemeClr val="bg1"/>
                </a:solidFill>
                <a:latin typeface="Algerian" panose="04020705040A02060702" pitchFamily="82" charset="0"/>
                <a:cs typeface="Aharoni" panose="02010803020104030203" pitchFamily="2" charset="-79"/>
              </a:rPr>
              <a:t>Coronavirus disease (COVID-19) </a:t>
            </a:r>
            <a:r>
              <a:rPr lang="en-US" sz="1800" err="1">
                <a:solidFill>
                  <a:schemeClr val="bg1"/>
                </a:solidFill>
                <a:latin typeface="Algerian" panose="04020705040A02060702" pitchFamily="82" charset="0"/>
                <a:cs typeface="Aharoni" panose="02010803020104030203" pitchFamily="2" charset="-79"/>
              </a:rPr>
              <a:t>pandemic,Chicago</a:t>
            </a:r>
            <a:r>
              <a:rPr lang="en-US" sz="1800">
                <a:solidFill>
                  <a:schemeClr val="bg1"/>
                </a:solidFill>
                <a:latin typeface="Algerian" panose="04020705040A02060702" pitchFamily="82" charset="0"/>
                <a:cs typeface="Aharoni" panose="02010803020104030203" pitchFamily="2" charset="-79"/>
              </a:rPr>
              <a:t> Jan2020 to dec 2022</a:t>
            </a:r>
            <a:br>
              <a:rPr lang="en-US" sz="1800">
                <a:solidFill>
                  <a:schemeClr val="bg1"/>
                </a:solidFill>
                <a:latin typeface="Algerian" panose="04020705040A02060702" pitchFamily="82" charset="0"/>
                <a:cs typeface="Aharoni" panose="02010803020104030203" pitchFamily="2" charset="-79"/>
              </a:rPr>
            </a:br>
            <a:br>
              <a:rPr lang="en-US" sz="2400">
                <a:solidFill>
                  <a:schemeClr val="bg1"/>
                </a:solidFill>
                <a:latin typeface="Algerian" panose="04020705040A02060702" pitchFamily="82" charset="0"/>
                <a:cs typeface="Aharoni" panose="02010803020104030203" pitchFamily="2" charset="-79"/>
              </a:rPr>
            </a:br>
            <a:r>
              <a:rPr lang="en-US" sz="2400">
                <a:solidFill>
                  <a:schemeClr val="bg1"/>
                </a:solidFill>
                <a:latin typeface="Algerian" panose="04020705040A02060702" pitchFamily="82" charset="0"/>
                <a:cs typeface="Aharoni" panose="02010803020104030203" pitchFamily="2" charset="-79"/>
              </a:rPr>
              <a:t>Hypothesis 4</a:t>
            </a:r>
          </a:p>
        </p:txBody>
      </p:sp>
      <p:pic>
        <p:nvPicPr>
          <p:cNvPr id="13" name="Picture 12" descr="Logo&#10;&#10;Description automatically generated">
            <a:extLst>
              <a:ext uri="{FF2B5EF4-FFF2-40B4-BE49-F238E27FC236}">
                <a16:creationId xmlns:a16="http://schemas.microsoft.com/office/drawing/2014/main" id="{0F9D45FC-9403-4E86-BC7E-C64AF05FE13B}"/>
              </a:ext>
            </a:extLst>
          </p:cNvPr>
          <p:cNvPicPr>
            <a:picLocks noChangeAspect="1"/>
          </p:cNvPicPr>
          <p:nvPr/>
        </p:nvPicPr>
        <p:blipFill>
          <a:blip r:embed="rId4"/>
          <a:stretch>
            <a:fillRect/>
          </a:stretch>
        </p:blipFill>
        <p:spPr>
          <a:xfrm>
            <a:off x="10667998" y="418958"/>
            <a:ext cx="1206641" cy="1206641"/>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697" y="222607"/>
            <a:ext cx="1921391" cy="1629624"/>
          </a:xfrm>
          <a:prstGeom prst="rect">
            <a:avLst/>
          </a:prstGeom>
        </p:spPr>
      </p:pic>
      <p:pic>
        <p:nvPicPr>
          <p:cNvPr id="4" name="Picture 3">
            <a:extLst>
              <a:ext uri="{FF2B5EF4-FFF2-40B4-BE49-F238E27FC236}">
                <a16:creationId xmlns:a16="http://schemas.microsoft.com/office/drawing/2014/main" id="{8AC4C560-4A76-9AB3-FD43-9A59C792A43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345946" y="6304645"/>
            <a:ext cx="1592299" cy="506414"/>
          </a:xfrm>
          <a:prstGeom prst="rect">
            <a:avLst/>
          </a:prstGeom>
        </p:spPr>
      </p:pic>
      <p:pic>
        <p:nvPicPr>
          <p:cNvPr id="5" name="Dashboard 4_video 1">
            <a:hlinkClick r:id="" action="ppaction://media"/>
            <a:extLst>
              <a:ext uri="{FF2B5EF4-FFF2-40B4-BE49-F238E27FC236}">
                <a16:creationId xmlns:a16="http://schemas.microsoft.com/office/drawing/2014/main" id="{CD3532DA-4509-2CAD-DEF4-EFE9D6BECA2C}"/>
              </a:ext>
            </a:extLst>
          </p:cNvPr>
          <p:cNvPicPr>
            <a:picLocks noChangeAspect="1"/>
          </p:cNvPicPr>
          <p:nvPr>
            <a:videoFile r:link="rId2"/>
            <p:extLst>
              <p:ext uri="{DAA4B4D4-6D71-4841-9C94-3DE7FCFB9230}">
                <p14:media xmlns:p14="http://schemas.microsoft.com/office/powerpoint/2010/main" r:embed="rId1"/>
              </p:ext>
            </p:extLst>
          </p:nvPr>
        </p:nvPicPr>
        <p:blipFill>
          <a:blip r:embed="rId7"/>
          <a:srcRect l="3639" r="7344"/>
          <a:stretch/>
        </p:blipFill>
        <p:spPr>
          <a:xfrm>
            <a:off x="305412" y="2448879"/>
            <a:ext cx="10042135" cy="4366147"/>
          </a:xfrm>
          <a:prstGeom prst="rect">
            <a:avLst/>
          </a:prstGeom>
        </p:spPr>
      </p:pic>
      <p:sp>
        <p:nvSpPr>
          <p:cNvPr id="6" name="TextBox 5">
            <a:extLst>
              <a:ext uri="{FF2B5EF4-FFF2-40B4-BE49-F238E27FC236}">
                <a16:creationId xmlns:a16="http://schemas.microsoft.com/office/drawing/2014/main" id="{2D11C4A1-7328-1FCE-1C8D-89135FADDAA2}"/>
              </a:ext>
            </a:extLst>
          </p:cNvPr>
          <p:cNvSpPr txBox="1"/>
          <p:nvPr/>
        </p:nvSpPr>
        <p:spPr>
          <a:xfrm>
            <a:off x="277090" y="1997363"/>
            <a:ext cx="1004454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Write</a:t>
            </a:r>
            <a:endParaRPr lang="en-US"/>
          </a:p>
        </p:txBody>
      </p:sp>
    </p:spTree>
    <p:extLst>
      <p:ext uri="{BB962C8B-B14F-4D97-AF65-F5344CB8AC3E}">
        <p14:creationId xmlns:p14="http://schemas.microsoft.com/office/powerpoint/2010/main" val="2838234217"/>
      </p:ext>
    </p:extLst>
  </p:cSld>
  <p:clrMapOvr>
    <a:masterClrMapping/>
  </p:clrMapOvr>
  <mc:AlternateContent xmlns:mc="http://schemas.openxmlformats.org/markup-compatibility/2006" xmlns:p14="http://schemas.microsoft.com/office/powerpoint/2010/main">
    <mc:Choice Requires="p14">
      <p:transition spd="slow" p14:dur="2000" advTm="18515"/>
    </mc:Choice>
    <mc:Fallback xmlns="">
      <p:transition spd="slow" advTm="1851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13E848-B792-4FD5-AE85-CFD8FD91D52D}"/>
              </a:ext>
            </a:extLst>
          </p:cNvPr>
          <p:cNvSpPr/>
          <p:nvPr/>
        </p:nvSpPr>
        <p:spPr>
          <a:xfrm>
            <a:off x="0" y="0"/>
            <a:ext cx="12192000" cy="195673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68D3E5-C7A3-47DF-A374-46BF83A69904}"/>
              </a:ext>
            </a:extLst>
          </p:cNvPr>
          <p:cNvSpPr>
            <a:spLocks noGrp="1"/>
          </p:cNvSpPr>
          <p:nvPr>
            <p:ph type="ctrTitle"/>
          </p:nvPr>
        </p:nvSpPr>
        <p:spPr>
          <a:xfrm>
            <a:off x="1700212" y="222607"/>
            <a:ext cx="8791575" cy="1511520"/>
          </a:xfrm>
        </p:spPr>
        <p:txBody>
          <a:bodyPr>
            <a:normAutofit/>
          </a:bodyPr>
          <a:lstStyle/>
          <a:p>
            <a:r>
              <a:rPr lang="en-US" sz="2400">
                <a:solidFill>
                  <a:schemeClr val="bg1"/>
                </a:solidFill>
                <a:latin typeface="Algerian" panose="04020705040A02060702" pitchFamily="82" charset="0"/>
                <a:cs typeface="Aharoni" panose="02010803020104030203" pitchFamily="2" charset="-79"/>
              </a:rPr>
              <a:t>Group 1</a:t>
            </a:r>
            <a:br>
              <a:rPr lang="en-US" sz="2400">
                <a:solidFill>
                  <a:schemeClr val="bg1"/>
                </a:solidFill>
                <a:latin typeface="Algerian" panose="04020705040A02060702" pitchFamily="82" charset="0"/>
                <a:cs typeface="Aharoni" panose="02010803020104030203" pitchFamily="2" charset="-79"/>
              </a:rPr>
            </a:br>
            <a:r>
              <a:rPr lang="en-US" sz="1800">
                <a:solidFill>
                  <a:schemeClr val="bg1"/>
                </a:solidFill>
                <a:latin typeface="Algerian" panose="04020705040A02060702" pitchFamily="82" charset="0"/>
                <a:cs typeface="Aharoni" panose="02010803020104030203" pitchFamily="2" charset="-79"/>
              </a:rPr>
              <a:t>Coronavirus disease (COVID-19) </a:t>
            </a:r>
            <a:r>
              <a:rPr lang="en-US" sz="1800" err="1">
                <a:solidFill>
                  <a:schemeClr val="bg1"/>
                </a:solidFill>
                <a:latin typeface="Algerian" panose="04020705040A02060702" pitchFamily="82" charset="0"/>
                <a:cs typeface="Aharoni" panose="02010803020104030203" pitchFamily="2" charset="-79"/>
              </a:rPr>
              <a:t>pandemic,Chicago</a:t>
            </a:r>
            <a:r>
              <a:rPr lang="en-US" sz="1800">
                <a:solidFill>
                  <a:schemeClr val="bg1"/>
                </a:solidFill>
                <a:latin typeface="Algerian" panose="04020705040A02060702" pitchFamily="82" charset="0"/>
                <a:cs typeface="Aharoni" panose="02010803020104030203" pitchFamily="2" charset="-79"/>
              </a:rPr>
              <a:t> Jan2020 to dec 2022</a:t>
            </a:r>
            <a:br>
              <a:rPr lang="en-US" sz="1800">
                <a:solidFill>
                  <a:schemeClr val="bg1"/>
                </a:solidFill>
                <a:latin typeface="Algerian" panose="04020705040A02060702" pitchFamily="82" charset="0"/>
                <a:cs typeface="Aharoni" panose="02010803020104030203" pitchFamily="2" charset="-79"/>
              </a:rPr>
            </a:br>
            <a:endParaRPr lang="en-US" sz="2400">
              <a:solidFill>
                <a:schemeClr val="bg1"/>
              </a:solidFill>
              <a:latin typeface="Algerian" panose="04020705040A02060702" pitchFamily="82" charset="0"/>
              <a:cs typeface="Aharoni" panose="02010803020104030203" pitchFamily="2" charset="-79"/>
            </a:endParaRPr>
          </a:p>
        </p:txBody>
      </p:sp>
      <p:pic>
        <p:nvPicPr>
          <p:cNvPr id="13" name="Picture 12" descr="Logo&#10;&#10;Description automatically generated">
            <a:extLst>
              <a:ext uri="{FF2B5EF4-FFF2-40B4-BE49-F238E27FC236}">
                <a16:creationId xmlns:a16="http://schemas.microsoft.com/office/drawing/2014/main" id="{0F9D45FC-9403-4E86-BC7E-C64AF05FE13B}"/>
              </a:ext>
            </a:extLst>
          </p:cNvPr>
          <p:cNvPicPr>
            <a:picLocks noChangeAspect="1"/>
          </p:cNvPicPr>
          <p:nvPr/>
        </p:nvPicPr>
        <p:blipFill>
          <a:blip r:embed="rId2"/>
          <a:stretch>
            <a:fillRect/>
          </a:stretch>
        </p:blipFill>
        <p:spPr>
          <a:xfrm>
            <a:off x="10667998" y="418958"/>
            <a:ext cx="1206641" cy="1206641"/>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697" y="222607"/>
            <a:ext cx="1921391" cy="1629624"/>
          </a:xfrm>
          <a:prstGeom prst="rect">
            <a:avLst/>
          </a:prstGeom>
        </p:spPr>
      </p:pic>
      <p:sp>
        <p:nvSpPr>
          <p:cNvPr id="6" name="Rectangle 5"/>
          <p:cNvSpPr/>
          <p:nvPr/>
        </p:nvSpPr>
        <p:spPr>
          <a:xfrm>
            <a:off x="155912" y="2745468"/>
            <a:ext cx="11418622" cy="1661993"/>
          </a:xfrm>
          <a:prstGeom prst="rect">
            <a:avLst/>
          </a:prstGeom>
        </p:spPr>
        <p:txBody>
          <a:bodyPr wrap="square">
            <a:spAutoFit/>
          </a:bodyPr>
          <a:lstStyle/>
          <a:p>
            <a:endParaRPr lang="en-US" sz="1200"/>
          </a:p>
          <a:p>
            <a:r>
              <a:rPr lang="en-US">
                <a:cs typeface="Times New Roman" panose="02020603050405020304" pitchFamily="18" charset="0"/>
              </a:rPr>
              <a:t>We observed that Population vs. Booster Disparity: The chart indicates that the White non-Latinx group has the highest booster dose rate relative to their population size, while Latinx and Black non-Latinx populations show lower booster uptake. Asian non-Latinx and Other non-Latinx groups have relatively small population sizes and booster rates, indicating disparities in vaccine follow-through across racial groups.</a:t>
            </a:r>
          </a:p>
          <a:p>
            <a:endParaRPr lang="en-IN"/>
          </a:p>
        </p:txBody>
      </p:sp>
      <p:sp>
        <p:nvSpPr>
          <p:cNvPr id="8" name="Rectangle 7"/>
          <p:cNvSpPr/>
          <p:nvPr/>
        </p:nvSpPr>
        <p:spPr>
          <a:xfrm>
            <a:off x="155912" y="5558817"/>
            <a:ext cx="11982994" cy="523220"/>
          </a:xfrm>
          <a:prstGeom prst="rect">
            <a:avLst/>
          </a:prstGeom>
        </p:spPr>
        <p:txBody>
          <a:bodyPr wrap="square">
            <a:spAutoFit/>
          </a:bodyPr>
          <a:lstStyle/>
          <a:p>
            <a:r>
              <a:rPr lang="en-US" sz="1400" b="1">
                <a:solidFill>
                  <a:schemeClr val="accent2"/>
                </a:solidFill>
                <a:ea typeface="MS Mincho" panose="02020609040205080304" pitchFamily="49" charset="-128"/>
                <a:cs typeface="Times New Roman" panose="02020603050405020304" pitchFamily="18" charset="0"/>
              </a:rPr>
              <a:t>Conclusion</a:t>
            </a:r>
            <a:r>
              <a:rPr lang="en-US" sz="1400">
                <a:solidFill>
                  <a:schemeClr val="accent2"/>
                </a:solidFill>
                <a:ea typeface="MS Mincho" panose="02020609040205080304" pitchFamily="49" charset="-128"/>
                <a:cs typeface="Times New Roman" panose="02020603050405020304" pitchFamily="18" charset="0"/>
              </a:rPr>
              <a:t>: Racial and Ethnic Disparities: Significant disparities exist in booster dose uptake across racial and ethnic groups, with the White non-Latinx population having higher booster rates, suggesting possible inequities in vaccine follow-through.</a:t>
            </a:r>
          </a:p>
        </p:txBody>
      </p:sp>
      <p:pic>
        <p:nvPicPr>
          <p:cNvPr id="4" name="Picture 3">
            <a:extLst>
              <a:ext uri="{FF2B5EF4-FFF2-40B4-BE49-F238E27FC236}">
                <a16:creationId xmlns:a16="http://schemas.microsoft.com/office/drawing/2014/main" id="{8EA1B678-8367-B03F-9BE6-E35879F7E6F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45946" y="6304645"/>
            <a:ext cx="1592299" cy="506414"/>
          </a:xfrm>
          <a:prstGeom prst="rect">
            <a:avLst/>
          </a:prstGeom>
        </p:spPr>
      </p:pic>
      <p:sp>
        <p:nvSpPr>
          <p:cNvPr id="9" name="TextBox 8">
            <a:extLst>
              <a:ext uri="{FF2B5EF4-FFF2-40B4-BE49-F238E27FC236}">
                <a16:creationId xmlns:a16="http://schemas.microsoft.com/office/drawing/2014/main" id="{782043C2-FCF6-145F-5BC6-A75A0F739613}"/>
              </a:ext>
            </a:extLst>
          </p:cNvPr>
          <p:cNvSpPr txBox="1"/>
          <p:nvPr/>
        </p:nvSpPr>
        <p:spPr>
          <a:xfrm>
            <a:off x="192572" y="2317904"/>
            <a:ext cx="6102882" cy="369332"/>
          </a:xfrm>
          <a:prstGeom prst="rect">
            <a:avLst/>
          </a:prstGeom>
          <a:noFill/>
        </p:spPr>
        <p:txBody>
          <a:bodyPr wrap="square">
            <a:spAutoFit/>
          </a:bodyPr>
          <a:lstStyle/>
          <a:p>
            <a:r>
              <a:rPr lang="en-US" sz="1800">
                <a:latin typeface="Algerian" panose="04020705040A02060702" pitchFamily="82" charset="0"/>
                <a:cs typeface="Aharoni" panose="02010803020104030203" pitchFamily="2" charset="-79"/>
              </a:rPr>
              <a:t>Hypothesis 4 Insights</a:t>
            </a:r>
            <a:endParaRPr lang="en-US" sz="1800"/>
          </a:p>
        </p:txBody>
      </p:sp>
    </p:spTree>
    <p:extLst>
      <p:ext uri="{BB962C8B-B14F-4D97-AF65-F5344CB8AC3E}">
        <p14:creationId xmlns:p14="http://schemas.microsoft.com/office/powerpoint/2010/main" val="26550772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13E848-B792-4FD5-AE85-CFD8FD91D52D}"/>
              </a:ext>
            </a:extLst>
          </p:cNvPr>
          <p:cNvSpPr/>
          <p:nvPr/>
        </p:nvSpPr>
        <p:spPr>
          <a:xfrm>
            <a:off x="0" y="0"/>
            <a:ext cx="12192000" cy="195673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68D3E5-C7A3-47DF-A374-46BF83A69904}"/>
              </a:ext>
            </a:extLst>
          </p:cNvPr>
          <p:cNvSpPr>
            <a:spLocks noGrp="1"/>
          </p:cNvSpPr>
          <p:nvPr>
            <p:ph type="ctrTitle"/>
          </p:nvPr>
        </p:nvSpPr>
        <p:spPr>
          <a:xfrm>
            <a:off x="1700212" y="222607"/>
            <a:ext cx="8791575" cy="1511520"/>
          </a:xfrm>
        </p:spPr>
        <p:txBody>
          <a:bodyPr>
            <a:normAutofit/>
          </a:bodyPr>
          <a:lstStyle/>
          <a:p>
            <a:r>
              <a:rPr lang="en-US" sz="2400">
                <a:solidFill>
                  <a:schemeClr val="bg1"/>
                </a:solidFill>
                <a:latin typeface="Algerian" panose="04020705040A02060702" pitchFamily="82" charset="0"/>
                <a:cs typeface="Aharoni" panose="02010803020104030203" pitchFamily="2" charset="-79"/>
              </a:rPr>
              <a:t>Group 1</a:t>
            </a:r>
            <a:br>
              <a:rPr lang="en-US" sz="2400">
                <a:solidFill>
                  <a:schemeClr val="bg1"/>
                </a:solidFill>
                <a:latin typeface="Algerian" panose="04020705040A02060702" pitchFamily="82" charset="0"/>
                <a:cs typeface="Aharoni" panose="02010803020104030203" pitchFamily="2" charset="-79"/>
              </a:rPr>
            </a:br>
            <a:r>
              <a:rPr lang="en-US" sz="1800">
                <a:solidFill>
                  <a:schemeClr val="bg1"/>
                </a:solidFill>
                <a:latin typeface="Algerian" panose="04020705040A02060702" pitchFamily="82" charset="0"/>
                <a:cs typeface="Aharoni" panose="02010803020104030203" pitchFamily="2" charset="-79"/>
              </a:rPr>
              <a:t>Coronavirus disease (COVID-19) </a:t>
            </a:r>
            <a:r>
              <a:rPr lang="en-US" sz="1800" err="1">
                <a:solidFill>
                  <a:schemeClr val="bg1"/>
                </a:solidFill>
                <a:latin typeface="Algerian" panose="04020705040A02060702" pitchFamily="82" charset="0"/>
                <a:cs typeface="Aharoni" panose="02010803020104030203" pitchFamily="2" charset="-79"/>
              </a:rPr>
              <a:t>pandemic,Chicago</a:t>
            </a:r>
            <a:r>
              <a:rPr lang="en-US" sz="1800">
                <a:solidFill>
                  <a:schemeClr val="bg1"/>
                </a:solidFill>
                <a:latin typeface="Algerian" panose="04020705040A02060702" pitchFamily="82" charset="0"/>
                <a:cs typeface="Aharoni" panose="02010803020104030203" pitchFamily="2" charset="-79"/>
              </a:rPr>
              <a:t> Jan2020 to dec 2022</a:t>
            </a:r>
            <a:br>
              <a:rPr lang="en-US" sz="1800">
                <a:solidFill>
                  <a:schemeClr val="bg1"/>
                </a:solidFill>
                <a:latin typeface="Algerian" panose="04020705040A02060702" pitchFamily="82" charset="0"/>
                <a:cs typeface="Aharoni" panose="02010803020104030203" pitchFamily="2" charset="-79"/>
              </a:rPr>
            </a:br>
            <a:br>
              <a:rPr lang="en-US" sz="2400">
                <a:solidFill>
                  <a:schemeClr val="bg1"/>
                </a:solidFill>
                <a:latin typeface="Algerian" panose="04020705040A02060702" pitchFamily="82" charset="0"/>
                <a:cs typeface="Aharoni" panose="02010803020104030203" pitchFamily="2" charset="-79"/>
              </a:rPr>
            </a:br>
            <a:r>
              <a:rPr lang="en-US" sz="2400">
                <a:solidFill>
                  <a:schemeClr val="bg1"/>
                </a:solidFill>
                <a:latin typeface="Algerian" panose="04020705040A02060702" pitchFamily="82" charset="0"/>
                <a:cs typeface="Aharoni" panose="02010803020104030203" pitchFamily="2" charset="-79"/>
              </a:rPr>
              <a:t>Hypothesis 5</a:t>
            </a:r>
          </a:p>
        </p:txBody>
      </p:sp>
      <p:pic>
        <p:nvPicPr>
          <p:cNvPr id="13" name="Picture 12" descr="Logo&#10;&#10;Description automatically generated">
            <a:extLst>
              <a:ext uri="{FF2B5EF4-FFF2-40B4-BE49-F238E27FC236}">
                <a16:creationId xmlns:a16="http://schemas.microsoft.com/office/drawing/2014/main" id="{0F9D45FC-9403-4E86-BC7E-C64AF05FE13B}"/>
              </a:ext>
            </a:extLst>
          </p:cNvPr>
          <p:cNvPicPr>
            <a:picLocks noChangeAspect="1"/>
          </p:cNvPicPr>
          <p:nvPr/>
        </p:nvPicPr>
        <p:blipFill>
          <a:blip r:embed="rId4"/>
          <a:stretch>
            <a:fillRect/>
          </a:stretch>
        </p:blipFill>
        <p:spPr>
          <a:xfrm>
            <a:off x="10667998" y="418958"/>
            <a:ext cx="1206641" cy="1206641"/>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697" y="222607"/>
            <a:ext cx="1921391" cy="1629624"/>
          </a:xfrm>
          <a:prstGeom prst="rect">
            <a:avLst/>
          </a:prstGeom>
        </p:spPr>
      </p:pic>
      <p:pic>
        <p:nvPicPr>
          <p:cNvPr id="4" name="Picture 3">
            <a:extLst>
              <a:ext uri="{FF2B5EF4-FFF2-40B4-BE49-F238E27FC236}">
                <a16:creationId xmlns:a16="http://schemas.microsoft.com/office/drawing/2014/main" id="{8AC4C560-4A76-9AB3-FD43-9A59C792A43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490922" y="6205803"/>
            <a:ext cx="1592299" cy="506414"/>
          </a:xfrm>
          <a:prstGeom prst="rect">
            <a:avLst/>
          </a:prstGeom>
        </p:spPr>
      </p:pic>
      <p:pic>
        <p:nvPicPr>
          <p:cNvPr id="6" name="Dashboard 5_video 1">
            <a:hlinkClick r:id="" action="ppaction://media"/>
            <a:extLst>
              <a:ext uri="{FF2B5EF4-FFF2-40B4-BE49-F238E27FC236}">
                <a16:creationId xmlns:a16="http://schemas.microsoft.com/office/drawing/2014/main" id="{9F2D7121-B654-0D62-E8B2-8D2693500421}"/>
              </a:ext>
            </a:extLst>
          </p:cNvPr>
          <p:cNvPicPr>
            <a:picLocks noChangeAspect="1"/>
          </p:cNvPicPr>
          <p:nvPr>
            <a:videoFile r:link="rId2"/>
            <p:extLst>
              <p:ext uri="{DAA4B4D4-6D71-4841-9C94-3DE7FCFB9230}">
                <p14:media xmlns:p14="http://schemas.microsoft.com/office/powerpoint/2010/main" r:embed="rId1"/>
              </p:ext>
            </p:extLst>
          </p:nvPr>
        </p:nvPicPr>
        <p:blipFill>
          <a:blip r:embed="rId7"/>
          <a:srcRect l="3780" r="3743"/>
          <a:stretch/>
        </p:blipFill>
        <p:spPr>
          <a:xfrm>
            <a:off x="177515" y="2499165"/>
            <a:ext cx="9831731" cy="4216401"/>
          </a:xfrm>
          <a:prstGeom prst="rect">
            <a:avLst/>
          </a:prstGeom>
        </p:spPr>
      </p:pic>
      <p:sp>
        <p:nvSpPr>
          <p:cNvPr id="5" name="TextBox 4">
            <a:extLst>
              <a:ext uri="{FF2B5EF4-FFF2-40B4-BE49-F238E27FC236}">
                <a16:creationId xmlns:a16="http://schemas.microsoft.com/office/drawing/2014/main" id="{568EA713-BDE0-D9BD-B2D4-8F6DE4A338E1}"/>
              </a:ext>
            </a:extLst>
          </p:cNvPr>
          <p:cNvSpPr txBox="1"/>
          <p:nvPr/>
        </p:nvSpPr>
        <p:spPr>
          <a:xfrm>
            <a:off x="196273" y="2043545"/>
            <a:ext cx="976745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Write </a:t>
            </a:r>
          </a:p>
        </p:txBody>
      </p:sp>
    </p:spTree>
    <p:extLst>
      <p:ext uri="{BB962C8B-B14F-4D97-AF65-F5344CB8AC3E}">
        <p14:creationId xmlns:p14="http://schemas.microsoft.com/office/powerpoint/2010/main" val="4107750236"/>
      </p:ext>
    </p:extLst>
  </p:cSld>
  <p:clrMapOvr>
    <a:masterClrMapping/>
  </p:clrMapOvr>
  <mc:AlternateContent xmlns:mc="http://schemas.openxmlformats.org/markup-compatibility/2006" xmlns:p14="http://schemas.microsoft.com/office/powerpoint/2010/main">
    <mc:Choice Requires="p14">
      <p:transition spd="slow" p14:dur="2000" advTm="18515"/>
    </mc:Choice>
    <mc:Fallback xmlns="">
      <p:transition spd="slow" advTm="1851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13E848-B792-4FD5-AE85-CFD8FD91D52D}"/>
              </a:ext>
            </a:extLst>
          </p:cNvPr>
          <p:cNvSpPr/>
          <p:nvPr/>
        </p:nvSpPr>
        <p:spPr>
          <a:xfrm>
            <a:off x="0" y="0"/>
            <a:ext cx="12192000" cy="195673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68D3E5-C7A3-47DF-A374-46BF83A69904}"/>
              </a:ext>
            </a:extLst>
          </p:cNvPr>
          <p:cNvSpPr>
            <a:spLocks noGrp="1"/>
          </p:cNvSpPr>
          <p:nvPr>
            <p:ph type="ctrTitle"/>
          </p:nvPr>
        </p:nvSpPr>
        <p:spPr>
          <a:xfrm>
            <a:off x="1700212" y="552779"/>
            <a:ext cx="8791575" cy="1511520"/>
          </a:xfrm>
        </p:spPr>
        <p:txBody>
          <a:bodyPr>
            <a:normAutofit/>
          </a:bodyPr>
          <a:lstStyle/>
          <a:p>
            <a:r>
              <a:rPr lang="en-US" sz="2400">
                <a:solidFill>
                  <a:schemeClr val="bg1"/>
                </a:solidFill>
                <a:latin typeface="Algerian" panose="04020705040A02060702" pitchFamily="82" charset="0"/>
                <a:cs typeface="Aharoni" panose="02010803020104030203" pitchFamily="2" charset="-79"/>
              </a:rPr>
              <a:t>Group 1</a:t>
            </a:r>
            <a:br>
              <a:rPr lang="en-US" sz="2400">
                <a:solidFill>
                  <a:schemeClr val="bg1"/>
                </a:solidFill>
                <a:latin typeface="Algerian" panose="04020705040A02060702" pitchFamily="82" charset="0"/>
                <a:cs typeface="Aharoni" panose="02010803020104030203" pitchFamily="2" charset="-79"/>
              </a:rPr>
            </a:br>
            <a:r>
              <a:rPr lang="en-US" sz="1800">
                <a:solidFill>
                  <a:schemeClr val="bg1"/>
                </a:solidFill>
                <a:latin typeface="Algerian" panose="04020705040A02060702" pitchFamily="82" charset="0"/>
                <a:cs typeface="Aharoni" panose="02010803020104030203" pitchFamily="2" charset="-79"/>
              </a:rPr>
              <a:t>Coronavirus disease (COVID-19) </a:t>
            </a:r>
            <a:r>
              <a:rPr lang="en-US" sz="1800" err="1">
                <a:solidFill>
                  <a:schemeClr val="bg1"/>
                </a:solidFill>
                <a:latin typeface="Algerian" panose="04020705040A02060702" pitchFamily="82" charset="0"/>
                <a:cs typeface="Aharoni" panose="02010803020104030203" pitchFamily="2" charset="-79"/>
              </a:rPr>
              <a:t>pandemic,Chicago</a:t>
            </a:r>
            <a:r>
              <a:rPr lang="en-US" sz="1800">
                <a:solidFill>
                  <a:schemeClr val="bg1"/>
                </a:solidFill>
                <a:latin typeface="Algerian" panose="04020705040A02060702" pitchFamily="82" charset="0"/>
                <a:cs typeface="Aharoni" panose="02010803020104030203" pitchFamily="2" charset="-79"/>
              </a:rPr>
              <a:t> Jan2020 to dec 2022</a:t>
            </a:r>
            <a:br>
              <a:rPr lang="en-US" sz="1800">
                <a:solidFill>
                  <a:schemeClr val="bg1"/>
                </a:solidFill>
                <a:latin typeface="Algerian" panose="04020705040A02060702" pitchFamily="82" charset="0"/>
                <a:cs typeface="Aharoni" panose="02010803020104030203" pitchFamily="2" charset="-79"/>
              </a:rPr>
            </a:br>
            <a:br>
              <a:rPr lang="en-US" sz="2400">
                <a:solidFill>
                  <a:schemeClr val="bg1"/>
                </a:solidFill>
                <a:latin typeface="Algerian" panose="04020705040A02060702" pitchFamily="82" charset="0"/>
                <a:cs typeface="Aharoni" panose="02010803020104030203" pitchFamily="2" charset="-79"/>
              </a:rPr>
            </a:br>
            <a:endParaRPr lang="en-US" sz="2400">
              <a:solidFill>
                <a:schemeClr val="bg1"/>
              </a:solidFill>
              <a:latin typeface="Algerian" panose="04020705040A02060702" pitchFamily="82" charset="0"/>
              <a:cs typeface="Aharoni" panose="02010803020104030203" pitchFamily="2" charset="-79"/>
            </a:endParaRPr>
          </a:p>
        </p:txBody>
      </p:sp>
      <p:pic>
        <p:nvPicPr>
          <p:cNvPr id="13" name="Picture 12" descr="Logo&#10;&#10;Description automatically generated">
            <a:extLst>
              <a:ext uri="{FF2B5EF4-FFF2-40B4-BE49-F238E27FC236}">
                <a16:creationId xmlns:a16="http://schemas.microsoft.com/office/drawing/2014/main" id="{0F9D45FC-9403-4E86-BC7E-C64AF05FE13B}"/>
              </a:ext>
            </a:extLst>
          </p:cNvPr>
          <p:cNvPicPr>
            <a:picLocks noChangeAspect="1"/>
          </p:cNvPicPr>
          <p:nvPr/>
        </p:nvPicPr>
        <p:blipFill>
          <a:blip r:embed="rId2"/>
          <a:stretch>
            <a:fillRect/>
          </a:stretch>
        </p:blipFill>
        <p:spPr>
          <a:xfrm>
            <a:off x="10667998" y="418958"/>
            <a:ext cx="1206641" cy="1206641"/>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697" y="222607"/>
            <a:ext cx="1921391" cy="1629624"/>
          </a:xfrm>
          <a:prstGeom prst="rect">
            <a:avLst/>
          </a:prstGeom>
        </p:spPr>
      </p:pic>
      <p:sp>
        <p:nvSpPr>
          <p:cNvPr id="4" name="Rectangle 3"/>
          <p:cNvSpPr/>
          <p:nvPr/>
        </p:nvSpPr>
        <p:spPr>
          <a:xfrm>
            <a:off x="191588" y="3141019"/>
            <a:ext cx="11808824" cy="1605568"/>
          </a:xfrm>
          <a:prstGeom prst="rect">
            <a:avLst/>
          </a:prstGeom>
        </p:spPr>
        <p:txBody>
          <a:bodyPr wrap="square">
            <a:spAutoFit/>
          </a:bodyPr>
          <a:lstStyle/>
          <a:p>
            <a:endParaRPr lang="en-US"/>
          </a:p>
          <a:p>
            <a:pPr>
              <a:spcAft>
                <a:spcPts val="1000"/>
              </a:spcAft>
            </a:pPr>
            <a:r>
              <a:rPr lang="en-US"/>
              <a:t>We observed that Regional Variation in First Dose Uptake: Areas like the Near South and North/Central zones have higher first-dose averages, while regions like the Far South and Southwest show lower averages, indicating uneven distribution of initial vaccine doses across the city.</a:t>
            </a:r>
          </a:p>
          <a:p>
            <a:endParaRPr lang="en-IN"/>
          </a:p>
        </p:txBody>
      </p:sp>
      <p:sp>
        <p:nvSpPr>
          <p:cNvPr id="8" name="Rectangle 7"/>
          <p:cNvSpPr/>
          <p:nvPr/>
        </p:nvSpPr>
        <p:spPr>
          <a:xfrm>
            <a:off x="191588" y="5357289"/>
            <a:ext cx="11347269" cy="523220"/>
          </a:xfrm>
          <a:prstGeom prst="rect">
            <a:avLst/>
          </a:prstGeom>
        </p:spPr>
        <p:txBody>
          <a:bodyPr wrap="square">
            <a:spAutoFit/>
          </a:bodyPr>
          <a:lstStyle/>
          <a:p>
            <a:r>
              <a:rPr lang="en-US" sz="1400" b="1">
                <a:solidFill>
                  <a:schemeClr val="accent2"/>
                </a:solidFill>
                <a:ea typeface="MS Mincho" panose="02020609040205080304" pitchFamily="49" charset="-128"/>
                <a:cs typeface="Times New Roman" panose="02020603050405020304" pitchFamily="18" charset="0"/>
              </a:rPr>
              <a:t>Conclusion: </a:t>
            </a:r>
            <a:r>
              <a:rPr lang="en-US" sz="1400">
                <a:solidFill>
                  <a:schemeClr val="accent2"/>
                </a:solidFill>
                <a:ea typeface="MS Mincho" panose="02020609040205080304" pitchFamily="49" charset="-128"/>
                <a:cs typeface="Times New Roman" panose="02020603050405020304" pitchFamily="18" charset="0"/>
              </a:rPr>
              <a:t>Geographic disparities in first-dose vaccination rates are evident across different equity zones, with some areas having significantly lower coverage.</a:t>
            </a:r>
          </a:p>
        </p:txBody>
      </p:sp>
      <p:pic>
        <p:nvPicPr>
          <p:cNvPr id="9" name="Picture 8">
            <a:extLst>
              <a:ext uri="{FF2B5EF4-FFF2-40B4-BE49-F238E27FC236}">
                <a16:creationId xmlns:a16="http://schemas.microsoft.com/office/drawing/2014/main" id="{184E7A14-C6A6-A98E-D4A4-27921624777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283316" y="6054124"/>
            <a:ext cx="1592299" cy="506414"/>
          </a:xfrm>
          <a:prstGeom prst="rect">
            <a:avLst/>
          </a:prstGeom>
        </p:spPr>
      </p:pic>
      <p:sp>
        <p:nvSpPr>
          <p:cNvPr id="5" name="TextBox 4">
            <a:extLst>
              <a:ext uri="{FF2B5EF4-FFF2-40B4-BE49-F238E27FC236}">
                <a16:creationId xmlns:a16="http://schemas.microsoft.com/office/drawing/2014/main" id="{46309716-FB1E-D4CE-9DFF-AC183E09CFA6}"/>
              </a:ext>
            </a:extLst>
          </p:cNvPr>
          <p:cNvSpPr txBox="1"/>
          <p:nvPr/>
        </p:nvSpPr>
        <p:spPr>
          <a:xfrm>
            <a:off x="191588" y="2567437"/>
            <a:ext cx="6509137" cy="400110"/>
          </a:xfrm>
          <a:prstGeom prst="rect">
            <a:avLst/>
          </a:prstGeom>
          <a:noFill/>
        </p:spPr>
        <p:txBody>
          <a:bodyPr wrap="square" rtlCol="0">
            <a:spAutoFit/>
          </a:bodyPr>
          <a:lstStyle/>
          <a:p>
            <a:r>
              <a:rPr lang="en-US" sz="2000">
                <a:latin typeface="Algerian" panose="04020705040A02060702" pitchFamily="82" charset="0"/>
                <a:cs typeface="Aharoni" panose="02010803020104030203" pitchFamily="2" charset="-79"/>
              </a:rPr>
              <a:t>Hypothesis 5 Insights</a:t>
            </a:r>
            <a:endParaRPr lang="en-US" sz="2000"/>
          </a:p>
        </p:txBody>
      </p:sp>
    </p:spTree>
    <p:extLst>
      <p:ext uri="{BB962C8B-B14F-4D97-AF65-F5344CB8AC3E}">
        <p14:creationId xmlns:p14="http://schemas.microsoft.com/office/powerpoint/2010/main" val="2151939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13E848-B792-4FD5-AE85-CFD8FD91D52D}"/>
              </a:ext>
            </a:extLst>
          </p:cNvPr>
          <p:cNvSpPr/>
          <p:nvPr/>
        </p:nvSpPr>
        <p:spPr>
          <a:xfrm>
            <a:off x="0" y="0"/>
            <a:ext cx="12192000" cy="195673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68D3E5-C7A3-47DF-A374-46BF83A69904}"/>
              </a:ext>
            </a:extLst>
          </p:cNvPr>
          <p:cNvSpPr>
            <a:spLocks noGrp="1"/>
          </p:cNvSpPr>
          <p:nvPr>
            <p:ph type="ctrTitle"/>
          </p:nvPr>
        </p:nvSpPr>
        <p:spPr>
          <a:xfrm>
            <a:off x="1876423" y="746963"/>
            <a:ext cx="8791575" cy="1206641"/>
          </a:xfrm>
        </p:spPr>
        <p:txBody>
          <a:bodyPr>
            <a:normAutofit fontScale="90000"/>
          </a:bodyPr>
          <a:lstStyle/>
          <a:p>
            <a:r>
              <a:rPr lang="en-US" sz="2400">
                <a:solidFill>
                  <a:schemeClr val="bg1"/>
                </a:solidFill>
                <a:latin typeface="Algerian"/>
                <a:cs typeface="Aharoni"/>
              </a:rPr>
              <a:t>Group 1</a:t>
            </a:r>
            <a:br>
              <a:rPr lang="en-US" sz="2400">
                <a:latin typeface="Algerian" panose="04020705040A02060702" pitchFamily="82" charset="0"/>
                <a:cs typeface="Aharoni" panose="02010803020104030203" pitchFamily="2" charset="-79"/>
              </a:rPr>
            </a:br>
            <a:r>
              <a:rPr lang="en-US" sz="1800">
                <a:solidFill>
                  <a:schemeClr val="bg1"/>
                </a:solidFill>
                <a:latin typeface="Algerian"/>
                <a:cs typeface="Aharoni"/>
              </a:rPr>
              <a:t>Coronavirus disease (COVID-19) </a:t>
            </a:r>
            <a:r>
              <a:rPr lang="en-US" sz="1800" err="1">
                <a:solidFill>
                  <a:schemeClr val="bg1"/>
                </a:solidFill>
                <a:latin typeface="Algerian"/>
                <a:cs typeface="Aharoni"/>
              </a:rPr>
              <a:t>pandemic,Chicago</a:t>
            </a:r>
            <a:r>
              <a:rPr lang="en-US" sz="1800">
                <a:solidFill>
                  <a:schemeClr val="bg1"/>
                </a:solidFill>
                <a:latin typeface="Algerian"/>
                <a:cs typeface="Aharoni"/>
              </a:rPr>
              <a:t> Jan2020 to dec 2022</a:t>
            </a:r>
            <a:br>
              <a:rPr lang="en-US" sz="1800">
                <a:latin typeface="Algerian" panose="04020705040A02060702" pitchFamily="82" charset="0"/>
                <a:cs typeface="Aharoni" panose="02010803020104030203" pitchFamily="2" charset="-79"/>
              </a:rPr>
            </a:br>
            <a:br>
              <a:rPr lang="en-US" sz="2400">
                <a:latin typeface="Algerian" panose="04020705040A02060702" pitchFamily="82" charset="0"/>
                <a:cs typeface="Aharoni" panose="02010803020104030203" pitchFamily="2" charset="-79"/>
              </a:rPr>
            </a:br>
            <a:endParaRPr lang="en-US" sz="2400">
              <a:solidFill>
                <a:schemeClr val="bg1"/>
              </a:solidFill>
              <a:latin typeface="Algerian" panose="04020705040A02060702" pitchFamily="82" charset="0"/>
              <a:cs typeface="Aharoni" panose="02010803020104030203" pitchFamily="2" charset="-79"/>
            </a:endParaRPr>
          </a:p>
        </p:txBody>
      </p:sp>
      <p:sp>
        <p:nvSpPr>
          <p:cNvPr id="7" name="TextBox 6">
            <a:extLst>
              <a:ext uri="{FF2B5EF4-FFF2-40B4-BE49-F238E27FC236}">
                <a16:creationId xmlns:a16="http://schemas.microsoft.com/office/drawing/2014/main" id="{A5E23154-253D-4ED2-8E93-D0C9D7C4700C}"/>
              </a:ext>
            </a:extLst>
          </p:cNvPr>
          <p:cNvSpPr txBox="1"/>
          <p:nvPr/>
        </p:nvSpPr>
        <p:spPr>
          <a:xfrm>
            <a:off x="4260564" y="3223641"/>
            <a:ext cx="7466029" cy="2031325"/>
          </a:xfrm>
          <a:prstGeom prst="rect">
            <a:avLst/>
          </a:prstGeom>
          <a:noFill/>
        </p:spPr>
        <p:txBody>
          <a:bodyPr wrap="square" rtlCol="0">
            <a:spAutoFit/>
          </a:bodyPr>
          <a:lstStyle/>
          <a:p>
            <a:pPr marL="342900" marR="0" lvl="0" indent="-342900">
              <a:spcBef>
                <a:spcPts val="0"/>
              </a:spcBef>
              <a:spcAft>
                <a:spcPts val="0"/>
              </a:spcAft>
              <a:buSzPts val="1000"/>
              <a:buFont typeface="Symbol" panose="05050102010706020507" pitchFamily="18" charset="2"/>
              <a:buChar char=""/>
              <a:tabLst>
                <a:tab pos="457200" algn="l"/>
              </a:tabLst>
            </a:pPr>
            <a:r>
              <a:rPr lang="en-US" sz="1800">
                <a:effectLst/>
                <a:latin typeface="Times New Roman" panose="02020603050405020304" pitchFamily="18" charset="0"/>
                <a:ea typeface="Times New Roman" panose="02020603050405020304" pitchFamily="18" charset="0"/>
              </a:rPr>
              <a:t>Hypothesis is based upon the following common bullets.</a:t>
            </a:r>
            <a:br>
              <a:rPr lang="en-US" sz="1800">
                <a:effectLst/>
                <a:latin typeface="Times New Roman" panose="02020603050405020304" pitchFamily="18" charset="0"/>
                <a:ea typeface="Times New Roman" panose="02020603050405020304" pitchFamily="18" charset="0"/>
              </a:rPr>
            </a:br>
            <a:endParaRPr lang="en-US" sz="1800">
              <a:effectLst/>
              <a:latin typeface="Times New Roman" panose="02020603050405020304" pitchFamily="18" charset="0"/>
              <a:ea typeface="Times New Roman" panose="02020603050405020304" pitchFamily="18" charset="0"/>
            </a:endParaRPr>
          </a:p>
          <a:p>
            <a:pPr marL="800100" lvl="1" indent="-342900">
              <a:buSzPts val="1000"/>
              <a:buFont typeface="Symbol" panose="05050102010706020507" pitchFamily="18" charset="2"/>
              <a:buChar char=""/>
              <a:tabLst>
                <a:tab pos="457200" algn="l"/>
              </a:tabLst>
            </a:pPr>
            <a:r>
              <a:rPr lang="en-US" b="1">
                <a:latin typeface="Times New Roman" panose="02020603050405020304" pitchFamily="18" charset="0"/>
                <a:ea typeface="Times New Roman" panose="02020603050405020304" pitchFamily="18" charset="0"/>
              </a:rPr>
              <a:t>Dataset</a:t>
            </a:r>
            <a:r>
              <a:rPr lang="en-US">
                <a:latin typeface="Times New Roman" panose="02020603050405020304" pitchFamily="18" charset="0"/>
                <a:ea typeface="Times New Roman" panose="02020603050405020304" pitchFamily="18" charset="0"/>
              </a:rPr>
              <a:t> : Covid 19 Pandemic (5 sets)</a:t>
            </a:r>
          </a:p>
          <a:p>
            <a:pPr marL="800100" lvl="1" indent="-342900">
              <a:buSzPts val="1000"/>
              <a:buFont typeface="Symbol" panose="05050102010706020507" pitchFamily="18" charset="2"/>
              <a:buChar char=""/>
              <a:tabLst>
                <a:tab pos="457200" algn="l"/>
              </a:tabLst>
            </a:pPr>
            <a:r>
              <a:rPr lang="en-US" b="1">
                <a:latin typeface="Times New Roman" panose="02020603050405020304" pitchFamily="18" charset="0"/>
                <a:ea typeface="Times New Roman" panose="02020603050405020304" pitchFamily="18" charset="0"/>
              </a:rPr>
              <a:t>Location</a:t>
            </a:r>
            <a:r>
              <a:rPr lang="en-US">
                <a:latin typeface="Times New Roman" panose="02020603050405020304" pitchFamily="18" charset="0"/>
                <a:ea typeface="Times New Roman" panose="02020603050405020304" pitchFamily="18" charset="0"/>
              </a:rPr>
              <a:t>: Chicago </a:t>
            </a:r>
          </a:p>
          <a:p>
            <a:pPr marL="800100" lvl="1" indent="-342900">
              <a:buSzPts val="1000"/>
              <a:buFont typeface="Symbol" panose="05050102010706020507" pitchFamily="18" charset="2"/>
              <a:buChar char=""/>
              <a:tabLst>
                <a:tab pos="457200" algn="l"/>
              </a:tabLst>
            </a:pPr>
            <a:r>
              <a:rPr lang="en-US" b="1">
                <a:effectLst/>
                <a:latin typeface="Times New Roman" panose="02020603050405020304" pitchFamily="18" charset="0"/>
                <a:ea typeface="Times New Roman" panose="02020603050405020304" pitchFamily="18" charset="0"/>
              </a:rPr>
              <a:t>Duration</a:t>
            </a:r>
            <a:r>
              <a:rPr lang="en-US">
                <a:effectLst/>
                <a:latin typeface="Times New Roman" panose="02020603050405020304" pitchFamily="18" charset="0"/>
                <a:ea typeface="Times New Roman" panose="02020603050405020304" pitchFamily="18" charset="0"/>
              </a:rPr>
              <a:t>: Jan 2020 to Dec 2022.</a:t>
            </a:r>
          </a:p>
          <a:p>
            <a:pPr lvl="1">
              <a:buSzPts val="1000"/>
              <a:tabLst>
                <a:tab pos="457200" algn="l"/>
              </a:tabLst>
            </a:pPr>
            <a:endParaRPr lang="en-US">
              <a:effectLst/>
              <a:latin typeface="Times New Roman" panose="02020603050405020304" pitchFamily="18" charset="0"/>
              <a:ea typeface="Times New Roman" panose="02020603050405020304" pitchFamily="18" charset="0"/>
            </a:endParaRPr>
          </a:p>
          <a:p>
            <a:pPr lvl="1">
              <a:buSzPts val="1000"/>
              <a:tabLst>
                <a:tab pos="457200" algn="l"/>
              </a:tabLst>
            </a:pPr>
            <a:r>
              <a:rPr lang="en-US">
                <a:effectLst/>
                <a:latin typeface="Times New Roman" panose="02020603050405020304" pitchFamily="18" charset="0"/>
                <a:ea typeface="Times New Roman" panose="02020603050405020304" pitchFamily="18" charset="0"/>
              </a:rPr>
              <a:t> </a:t>
            </a:r>
          </a:p>
        </p:txBody>
      </p:sp>
      <p:pic>
        <p:nvPicPr>
          <p:cNvPr id="13" name="Picture 12" descr="Logo&#10;&#10;Description automatically generated">
            <a:extLst>
              <a:ext uri="{FF2B5EF4-FFF2-40B4-BE49-F238E27FC236}">
                <a16:creationId xmlns:a16="http://schemas.microsoft.com/office/drawing/2014/main" id="{0F9D45FC-9403-4E86-BC7E-C64AF05FE13B}"/>
              </a:ext>
            </a:extLst>
          </p:cNvPr>
          <p:cNvPicPr>
            <a:picLocks noChangeAspect="1"/>
          </p:cNvPicPr>
          <p:nvPr/>
        </p:nvPicPr>
        <p:blipFill>
          <a:blip r:embed="rId2"/>
          <a:stretch>
            <a:fillRect/>
          </a:stretch>
        </p:blipFill>
        <p:spPr>
          <a:xfrm>
            <a:off x="10667998" y="418958"/>
            <a:ext cx="1206641" cy="1206641"/>
          </a:xfrm>
          <a:prstGeom prst="rect">
            <a:avLst/>
          </a:prstGeom>
        </p:spPr>
      </p:pic>
      <p:sp>
        <p:nvSpPr>
          <p:cNvPr id="4" name="Rectangle 3"/>
          <p:cNvSpPr/>
          <p:nvPr/>
        </p:nvSpPr>
        <p:spPr>
          <a:xfrm>
            <a:off x="154914" y="2136338"/>
            <a:ext cx="11950000" cy="369332"/>
          </a:xfrm>
          <a:prstGeom prst="rect">
            <a:avLst/>
          </a:prstGeom>
        </p:spPr>
        <p:txBody>
          <a:bodyPr wrap="square">
            <a:spAutoFit/>
          </a:bodyPr>
          <a:lstStyle/>
          <a:p>
            <a:pPr marR="0" lvl="0">
              <a:spcBef>
                <a:spcPts val="0"/>
              </a:spcBef>
              <a:spcAft>
                <a:spcPts val="0"/>
              </a:spcAft>
              <a:buSzPts val="1000"/>
              <a:tabLst>
                <a:tab pos="457200" algn="l"/>
              </a:tabLst>
            </a:pPr>
            <a:r>
              <a:rPr lang="en-US">
                <a:latin typeface="Times New Roman" panose="02020603050405020304" pitchFamily="18" charset="0"/>
                <a:ea typeface="Times New Roman" panose="02020603050405020304" pitchFamily="18" charset="0"/>
              </a:rPr>
              <a:t>The Presentation &amp; Proposal are based on True event &amp; Dataset downloaded from </a:t>
            </a:r>
            <a:r>
              <a:rPr lang="en-US">
                <a:latin typeface="Times New Roman" panose="02020603050405020304" pitchFamily="18" charset="0"/>
                <a:ea typeface="Times New Roman" panose="02020603050405020304" pitchFamily="18" charset="0"/>
                <a:hlinkClick r:id="rId3"/>
              </a:rPr>
              <a:t>https://catalog.data.gov/dataset/   </a:t>
            </a:r>
            <a:endParaRPr lang="en-US">
              <a:latin typeface="Times New Roman" panose="02020603050405020304" pitchFamily="18" charset="0"/>
              <a:ea typeface="Times New Roman" panose="02020603050405020304" pitchFamily="18" charset="0"/>
            </a:endParaRPr>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61930" y="5723500"/>
            <a:ext cx="2402544" cy="764104"/>
          </a:xfrm>
          <a:prstGeom prst="rect">
            <a:avLst/>
          </a:prstGeom>
        </p:spPr>
      </p:pic>
      <p:pic>
        <p:nvPicPr>
          <p:cNvPr id="8" name="Picture 7" descr="A close up of a virus&#10;&#10;Description automatically generated">
            <a:extLst>
              <a:ext uri="{FF2B5EF4-FFF2-40B4-BE49-F238E27FC236}">
                <a16:creationId xmlns:a16="http://schemas.microsoft.com/office/drawing/2014/main" id="{554AC9D7-1DFE-2F6A-7821-70684643F818}"/>
              </a:ext>
            </a:extLst>
          </p:cNvPr>
          <p:cNvPicPr>
            <a:picLocks noChangeAspect="1"/>
          </p:cNvPicPr>
          <p:nvPr/>
        </p:nvPicPr>
        <p:blipFill>
          <a:blip r:embed="rId5"/>
          <a:stretch>
            <a:fillRect/>
          </a:stretch>
        </p:blipFill>
        <p:spPr>
          <a:xfrm>
            <a:off x="955087" y="3129601"/>
            <a:ext cx="1842672" cy="1849898"/>
          </a:xfrm>
          <a:prstGeom prst="rect">
            <a:avLst/>
          </a:prstGeom>
        </p:spPr>
      </p:pic>
      <p:sp>
        <p:nvSpPr>
          <p:cNvPr id="10" name="TextBox 9">
            <a:extLst>
              <a:ext uri="{FF2B5EF4-FFF2-40B4-BE49-F238E27FC236}">
                <a16:creationId xmlns:a16="http://schemas.microsoft.com/office/drawing/2014/main" id="{0724EB73-68FC-F9C7-2AE7-6337072D6C64}"/>
              </a:ext>
            </a:extLst>
          </p:cNvPr>
          <p:cNvSpPr txBox="1"/>
          <p:nvPr/>
        </p:nvSpPr>
        <p:spPr>
          <a:xfrm>
            <a:off x="1074298" y="5038048"/>
            <a:ext cx="1610524" cy="371659"/>
          </a:xfrm>
          <a:prstGeom prst="rect">
            <a:avLst/>
          </a:prstGeom>
          <a:noFill/>
        </p:spPr>
        <p:txBody>
          <a:bodyPr wrap="square" rtlCol="0">
            <a:spAutoFit/>
          </a:bodyPr>
          <a:lstStyle/>
          <a:p>
            <a:pPr algn="ctr"/>
            <a:r>
              <a:rPr lang="en-US" b="1"/>
              <a:t>COVID - 19</a:t>
            </a:r>
          </a:p>
        </p:txBody>
      </p:sp>
    </p:spTree>
    <p:extLst>
      <p:ext uri="{BB962C8B-B14F-4D97-AF65-F5344CB8AC3E}">
        <p14:creationId xmlns:p14="http://schemas.microsoft.com/office/powerpoint/2010/main" val="26105581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13E848-B792-4FD5-AE85-CFD8FD91D52D}"/>
              </a:ext>
            </a:extLst>
          </p:cNvPr>
          <p:cNvSpPr/>
          <p:nvPr/>
        </p:nvSpPr>
        <p:spPr>
          <a:xfrm>
            <a:off x="0" y="0"/>
            <a:ext cx="12192000" cy="195673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68D3E5-C7A3-47DF-A374-46BF83A69904}"/>
              </a:ext>
            </a:extLst>
          </p:cNvPr>
          <p:cNvSpPr>
            <a:spLocks noGrp="1"/>
          </p:cNvSpPr>
          <p:nvPr>
            <p:ph type="ctrTitle"/>
          </p:nvPr>
        </p:nvSpPr>
        <p:spPr>
          <a:xfrm>
            <a:off x="1876423" y="489531"/>
            <a:ext cx="8791575" cy="1206641"/>
          </a:xfrm>
        </p:spPr>
        <p:txBody>
          <a:bodyPr>
            <a:normAutofit fontScale="90000"/>
          </a:bodyPr>
          <a:lstStyle/>
          <a:p>
            <a:r>
              <a:rPr lang="en-US" sz="2400">
                <a:solidFill>
                  <a:schemeClr val="bg1"/>
                </a:solidFill>
                <a:latin typeface="Algerian" panose="04020705040A02060702" pitchFamily="82" charset="0"/>
                <a:cs typeface="Aharoni" panose="02010803020104030203" pitchFamily="2" charset="-79"/>
              </a:rPr>
              <a:t>Group 1</a:t>
            </a:r>
            <a:br>
              <a:rPr lang="en-US" sz="2400">
                <a:solidFill>
                  <a:schemeClr val="bg1"/>
                </a:solidFill>
                <a:latin typeface="Algerian" panose="04020705040A02060702" pitchFamily="82" charset="0"/>
                <a:cs typeface="Aharoni" panose="02010803020104030203" pitchFamily="2" charset="-79"/>
              </a:rPr>
            </a:br>
            <a:r>
              <a:rPr lang="en-US" sz="1800">
                <a:solidFill>
                  <a:schemeClr val="bg1"/>
                </a:solidFill>
                <a:latin typeface="Algerian" panose="04020705040A02060702" pitchFamily="82" charset="0"/>
                <a:cs typeface="Aharoni" panose="02010803020104030203" pitchFamily="2" charset="-79"/>
              </a:rPr>
              <a:t>Coronavirus disease (COVID-19) </a:t>
            </a:r>
            <a:r>
              <a:rPr lang="en-US" sz="1800" err="1">
                <a:solidFill>
                  <a:schemeClr val="bg1"/>
                </a:solidFill>
                <a:latin typeface="Algerian" panose="04020705040A02060702" pitchFamily="82" charset="0"/>
                <a:cs typeface="Aharoni" panose="02010803020104030203" pitchFamily="2" charset="-79"/>
              </a:rPr>
              <a:t>pandemic,Chicago</a:t>
            </a:r>
            <a:r>
              <a:rPr lang="en-US" sz="1800">
                <a:solidFill>
                  <a:schemeClr val="bg1"/>
                </a:solidFill>
                <a:latin typeface="Algerian" panose="04020705040A02060702" pitchFamily="82" charset="0"/>
                <a:cs typeface="Aharoni" panose="02010803020104030203" pitchFamily="2" charset="-79"/>
              </a:rPr>
              <a:t> Jan2020 to dec 2022</a:t>
            </a:r>
            <a:br>
              <a:rPr lang="en-US" sz="1800">
                <a:solidFill>
                  <a:schemeClr val="bg1"/>
                </a:solidFill>
                <a:latin typeface="Algerian" panose="04020705040A02060702" pitchFamily="82" charset="0"/>
                <a:cs typeface="Aharoni" panose="02010803020104030203" pitchFamily="2" charset="-79"/>
              </a:rPr>
            </a:br>
            <a:br>
              <a:rPr lang="en-US" sz="2400">
                <a:solidFill>
                  <a:schemeClr val="bg1"/>
                </a:solidFill>
                <a:latin typeface="Algerian" panose="04020705040A02060702" pitchFamily="82" charset="0"/>
                <a:cs typeface="Aharoni" panose="02010803020104030203" pitchFamily="2" charset="-79"/>
              </a:rPr>
            </a:br>
            <a:r>
              <a:rPr lang="en-US" sz="2400">
                <a:solidFill>
                  <a:schemeClr val="bg1"/>
                </a:solidFill>
                <a:latin typeface="Algerian" panose="04020705040A02060702" pitchFamily="82" charset="0"/>
                <a:cs typeface="Aharoni" panose="02010803020104030203" pitchFamily="2" charset="-79"/>
              </a:rPr>
              <a:t>about dataset &amp; cleaning</a:t>
            </a:r>
            <a:endParaRPr lang="en-US" sz="2400" b="1">
              <a:solidFill>
                <a:schemeClr val="bg1"/>
              </a:solidFill>
              <a:latin typeface="Algerian" panose="04020705040A02060702" pitchFamily="82" charset="0"/>
              <a:cs typeface="Aharoni" panose="02010803020104030203" pitchFamily="2" charset="-79"/>
            </a:endParaRPr>
          </a:p>
        </p:txBody>
      </p:sp>
      <p:pic>
        <p:nvPicPr>
          <p:cNvPr id="13" name="Picture 12" descr="Logo&#10;&#10;Description automatically generated">
            <a:extLst>
              <a:ext uri="{FF2B5EF4-FFF2-40B4-BE49-F238E27FC236}">
                <a16:creationId xmlns:a16="http://schemas.microsoft.com/office/drawing/2014/main" id="{0F9D45FC-9403-4E86-BC7E-C64AF05FE13B}"/>
              </a:ext>
            </a:extLst>
          </p:cNvPr>
          <p:cNvPicPr>
            <a:picLocks noChangeAspect="1"/>
          </p:cNvPicPr>
          <p:nvPr/>
        </p:nvPicPr>
        <p:blipFill>
          <a:blip r:embed="rId2"/>
          <a:stretch>
            <a:fillRect/>
          </a:stretch>
        </p:blipFill>
        <p:spPr>
          <a:xfrm>
            <a:off x="10667998" y="418958"/>
            <a:ext cx="1206641" cy="1206641"/>
          </a:xfrm>
          <a:prstGeom prst="rect">
            <a:avLst/>
          </a:prstGeom>
        </p:spPr>
      </p:pic>
      <p:sp>
        <p:nvSpPr>
          <p:cNvPr id="4" name="Rectangle 3"/>
          <p:cNvSpPr/>
          <p:nvPr/>
        </p:nvSpPr>
        <p:spPr>
          <a:xfrm>
            <a:off x="154914" y="2136338"/>
            <a:ext cx="11950000" cy="369332"/>
          </a:xfrm>
          <a:prstGeom prst="rect">
            <a:avLst/>
          </a:prstGeom>
        </p:spPr>
        <p:txBody>
          <a:bodyPr wrap="square">
            <a:spAutoFit/>
          </a:bodyPr>
          <a:lstStyle/>
          <a:p>
            <a:pPr marR="0" lvl="0">
              <a:spcBef>
                <a:spcPts val="0"/>
              </a:spcBef>
              <a:spcAft>
                <a:spcPts val="0"/>
              </a:spcAft>
              <a:buSzPts val="1000"/>
              <a:tabLst>
                <a:tab pos="457200" algn="l"/>
              </a:tabLst>
            </a:pPr>
            <a:r>
              <a:rPr lang="en-US">
                <a:latin typeface="Times New Roman" panose="02020603050405020304" pitchFamily="18" charset="0"/>
                <a:ea typeface="Times New Roman" panose="02020603050405020304" pitchFamily="18" charset="0"/>
              </a:rPr>
              <a:t>The Presentation &amp; Proposal are based on True event &amp; Dataset downloaded from </a:t>
            </a:r>
            <a:r>
              <a:rPr lang="en-US">
                <a:latin typeface="Times New Roman" panose="02020603050405020304" pitchFamily="18" charset="0"/>
                <a:ea typeface="Times New Roman" panose="02020603050405020304" pitchFamily="18" charset="0"/>
                <a:hlinkClick r:id="rId3"/>
              </a:rPr>
              <a:t>https://catalog.data.gov/dataset/   </a:t>
            </a:r>
            <a:endParaRPr lang="en-US">
              <a:latin typeface="Times New Roman" panose="02020603050405020304" pitchFamily="18" charset="0"/>
              <a:ea typeface="Times New Roman" panose="02020603050405020304" pitchFamily="18" charset="0"/>
            </a:endParaRPr>
          </a:p>
        </p:txBody>
      </p:sp>
      <p:sp>
        <p:nvSpPr>
          <p:cNvPr id="8" name="Rectangle 7"/>
          <p:cNvSpPr/>
          <p:nvPr/>
        </p:nvSpPr>
        <p:spPr>
          <a:xfrm>
            <a:off x="6272210" y="2860327"/>
            <a:ext cx="6191794" cy="1815882"/>
          </a:xfrm>
          <a:prstGeom prst="rect">
            <a:avLst/>
          </a:prstGeom>
        </p:spPr>
        <p:txBody>
          <a:bodyPr wrap="square">
            <a:spAutoFit/>
          </a:bodyPr>
          <a:lstStyle/>
          <a:p>
            <a:pPr marL="342900" indent="-342900">
              <a:buFont typeface="+mj-lt"/>
              <a:buAutoNum type="arabicPeriod"/>
            </a:pPr>
            <a:r>
              <a:rPr lang="en-US" sz="1400">
                <a:hlinkClick r:id="rId4" action="ppaction://hlinkfile"/>
              </a:rPr>
              <a:t>COVID-19_Vaccinations_by_Age_and_Race-Ethnicity_-_Historical.csv</a:t>
            </a:r>
            <a:endParaRPr lang="en-US" sz="1400"/>
          </a:p>
          <a:p>
            <a:pPr marL="342900" indent="-342900">
              <a:buFont typeface="+mj-lt"/>
              <a:buAutoNum type="arabicPeriod"/>
            </a:pPr>
            <a:r>
              <a:rPr lang="en-US" sz="1400">
                <a:hlinkClick r:id="rId5" action="ppaction://hlinkfile"/>
              </a:rPr>
              <a:t>COVID-19_Daily_Testing_-_By_Person_-_Historical.csv</a:t>
            </a:r>
            <a:endParaRPr lang="en-US" sz="1400"/>
          </a:p>
          <a:p>
            <a:pPr marL="342900" indent="-342900">
              <a:buFont typeface="+mj-lt"/>
              <a:buAutoNum type="arabicPeriod"/>
            </a:pPr>
            <a:r>
              <a:rPr lang="en-US" sz="1400">
                <a:hlinkClick r:id="rId6" action="ppaction://hlinkfile"/>
              </a:rPr>
              <a:t>COVID-19_Vaccinations_by_ZIP_Code_-_Historical.csv</a:t>
            </a:r>
            <a:endParaRPr lang="en-US" sz="1400"/>
          </a:p>
          <a:p>
            <a:pPr marL="342900" indent="-342900">
              <a:buFont typeface="+mj-lt"/>
              <a:buAutoNum type="arabicPeriod"/>
            </a:pPr>
            <a:r>
              <a:rPr lang="en-US" sz="1400">
                <a:hlinkClick r:id="rId7" action="ppaction://hlinkfile"/>
              </a:rPr>
              <a:t>COVID-19_Daily_Rolling_Average_Case__Death__and_Hospitalization_Rates_-_Historical.csv</a:t>
            </a:r>
            <a:endParaRPr lang="en-US" sz="1400"/>
          </a:p>
          <a:p>
            <a:pPr marL="342900" indent="-342900">
              <a:buFont typeface="+mj-lt"/>
              <a:buAutoNum type="arabicPeriod"/>
            </a:pPr>
            <a:r>
              <a:rPr lang="en-US" sz="1400">
                <a:hlinkClick r:id="rId8" action="ppaction://hlinkfile"/>
              </a:rPr>
              <a:t>COVID-19_-_Vaccinations_by_Region__Age__and_Race-Ethnicity_-_Historical.csv</a:t>
            </a:r>
            <a:endParaRPr lang="en-US" sz="1400"/>
          </a:p>
        </p:txBody>
      </p:sp>
      <p:sp>
        <p:nvSpPr>
          <p:cNvPr id="6" name="Rectangle 5"/>
          <p:cNvSpPr/>
          <p:nvPr/>
        </p:nvSpPr>
        <p:spPr>
          <a:xfrm>
            <a:off x="436187" y="2685273"/>
            <a:ext cx="5836023" cy="3572092"/>
          </a:xfrm>
          <a:prstGeom prst="rect">
            <a:avLst/>
          </a:prstGeom>
        </p:spPr>
        <p:txBody>
          <a:bodyPr wrap="square">
            <a:spAutoFit/>
          </a:bodyPr>
          <a:lstStyle/>
          <a:p>
            <a:r>
              <a:rPr lang="en-US" u="sng">
                <a:solidFill>
                  <a:schemeClr val="accent2"/>
                </a:solidFill>
              </a:rPr>
              <a:t>Dataset Preparation for data visualization</a:t>
            </a:r>
          </a:p>
          <a:p>
            <a:pPr marL="342900" indent="-342900">
              <a:buFont typeface="+mj-lt"/>
              <a:buAutoNum type="arabicPeriod"/>
            </a:pPr>
            <a:r>
              <a:rPr lang="en-US"/>
              <a:t>Purpose: </a:t>
            </a:r>
            <a:r>
              <a:rPr lang="en-US" sz="1400"/>
              <a:t>Identify trends, comparisons, distributions among covid-19 Chicago’s dataset using different variables.</a:t>
            </a:r>
          </a:p>
          <a:p>
            <a:pPr marL="342900" indent="-342900">
              <a:buFont typeface="+mj-lt"/>
              <a:buAutoNum type="arabicPeriod"/>
            </a:pPr>
            <a:r>
              <a:rPr lang="en-US"/>
              <a:t>Data Collection: </a:t>
            </a:r>
            <a:r>
              <a:rPr lang="en-US" sz="1400"/>
              <a:t>Gathered from data.gov all CSV files.</a:t>
            </a:r>
          </a:p>
          <a:p>
            <a:pPr marL="342900" indent="-342900">
              <a:buFont typeface="+mj-lt"/>
              <a:buAutoNum type="arabicPeriod"/>
            </a:pPr>
            <a:r>
              <a:rPr lang="en-US"/>
              <a:t>Data Cleaning </a:t>
            </a:r>
          </a:p>
          <a:p>
            <a:pPr marL="800100" lvl="1" indent="-342900">
              <a:buFont typeface="+mj-lt"/>
              <a:buAutoNum type="arabicPeriod"/>
            </a:pPr>
            <a:r>
              <a:rPr lang="en-US" sz="1400"/>
              <a:t>Removes duplicates </a:t>
            </a:r>
          </a:p>
          <a:p>
            <a:pPr marL="800100" lvl="1" indent="-342900">
              <a:buFont typeface="+mj-lt"/>
              <a:buAutoNum type="arabicPeriod"/>
            </a:pPr>
            <a:r>
              <a:rPr lang="en-US" sz="1400"/>
              <a:t>Handling missing values ( with the thumb rule of less then 2%)</a:t>
            </a:r>
          </a:p>
          <a:p>
            <a:pPr marL="800100" lvl="1" indent="-342900">
              <a:buFont typeface="+mj-lt"/>
              <a:buAutoNum type="arabicPeriod"/>
            </a:pPr>
            <a:r>
              <a:rPr lang="en-US" sz="1400"/>
              <a:t>Error correction </a:t>
            </a:r>
          </a:p>
          <a:p>
            <a:pPr marL="800100" lvl="1" indent="-342900">
              <a:buFont typeface="+mj-lt"/>
              <a:buAutoNum type="arabicPeriod"/>
            </a:pPr>
            <a:r>
              <a:rPr lang="en-US" sz="1400"/>
              <a:t>Deleting only Empty rows</a:t>
            </a:r>
          </a:p>
          <a:p>
            <a:pPr marL="342900" indent="-342900">
              <a:buFont typeface="+mj-lt"/>
              <a:buAutoNum type="arabicPeriod"/>
            </a:pPr>
            <a:r>
              <a:rPr lang="en-US"/>
              <a:t>Data Normalization </a:t>
            </a:r>
          </a:p>
          <a:p>
            <a:pPr marL="342900" indent="-342900">
              <a:buFont typeface="+mj-lt"/>
              <a:buAutoNum type="arabicPeriod"/>
            </a:pPr>
            <a:r>
              <a:rPr lang="en-US"/>
              <a:t>Data exploration </a:t>
            </a:r>
          </a:p>
          <a:p>
            <a:pPr marL="342900" indent="-342900">
              <a:buFont typeface="+mj-lt"/>
              <a:buAutoNum type="arabicPeriod"/>
            </a:pPr>
            <a:r>
              <a:rPr lang="en-US"/>
              <a:t>Data Insights </a:t>
            </a:r>
          </a:p>
          <a:p>
            <a:pPr marL="342900" indent="-342900">
              <a:buFont typeface="+mj-lt"/>
              <a:buAutoNum type="arabicPeriod"/>
            </a:pPr>
            <a:r>
              <a:rPr lang="en-US"/>
              <a:t>Data Visualization using Tableau</a:t>
            </a:r>
          </a:p>
          <a:p>
            <a:pPr lvl="1"/>
            <a:endParaRPr lang="en-US" sz="1400"/>
          </a:p>
        </p:txBody>
      </p:sp>
      <p:pic>
        <p:nvPicPr>
          <p:cNvPr id="12" name="Picture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313422" y="4298577"/>
            <a:ext cx="1958788" cy="1958788"/>
          </a:xfrm>
          <a:prstGeom prst="rect">
            <a:avLst/>
          </a:prstGeom>
        </p:spPr>
      </p:pic>
      <p:pic>
        <p:nvPicPr>
          <p:cNvPr id="14" name="Picture 13"/>
          <p:cNvPicPr>
            <a:picLocks noChangeAspect="1"/>
          </p:cNvPicPr>
          <p:nvPr/>
        </p:nvPicPr>
        <p:blipFill>
          <a:blip r:embed="rId10"/>
          <a:stretch>
            <a:fillRect/>
          </a:stretch>
        </p:blipFill>
        <p:spPr>
          <a:xfrm>
            <a:off x="5000019" y="6114459"/>
            <a:ext cx="1272192" cy="622860"/>
          </a:xfrm>
          <a:prstGeom prst="rect">
            <a:avLst/>
          </a:prstGeom>
        </p:spPr>
      </p:pic>
      <p:pic>
        <p:nvPicPr>
          <p:cNvPr id="15" name="Picture 14"/>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722659" y="4523946"/>
            <a:ext cx="2402544" cy="764104"/>
          </a:xfrm>
          <a:prstGeom prst="rect">
            <a:avLst/>
          </a:prstGeom>
        </p:spPr>
      </p:pic>
      <p:pic>
        <p:nvPicPr>
          <p:cNvPr id="19" name="Picture 18"/>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rot="296035">
            <a:off x="9573320" y="5240446"/>
            <a:ext cx="1277569" cy="678709"/>
          </a:xfrm>
          <a:prstGeom prst="rect">
            <a:avLst/>
          </a:prstGeom>
        </p:spPr>
      </p:pic>
    </p:spTree>
    <p:extLst>
      <p:ext uri="{BB962C8B-B14F-4D97-AF65-F5344CB8AC3E}">
        <p14:creationId xmlns:p14="http://schemas.microsoft.com/office/powerpoint/2010/main" val="11214598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13E848-B792-4FD5-AE85-CFD8FD91D52D}"/>
              </a:ext>
            </a:extLst>
          </p:cNvPr>
          <p:cNvSpPr/>
          <p:nvPr/>
        </p:nvSpPr>
        <p:spPr>
          <a:xfrm>
            <a:off x="0" y="0"/>
            <a:ext cx="12192000" cy="195673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68D3E5-C7A3-47DF-A374-46BF83A69904}"/>
              </a:ext>
            </a:extLst>
          </p:cNvPr>
          <p:cNvSpPr>
            <a:spLocks noGrp="1"/>
          </p:cNvSpPr>
          <p:nvPr>
            <p:ph type="ctrTitle"/>
          </p:nvPr>
        </p:nvSpPr>
        <p:spPr>
          <a:xfrm>
            <a:off x="1876423" y="489531"/>
            <a:ext cx="8791575" cy="1206641"/>
          </a:xfrm>
        </p:spPr>
        <p:txBody>
          <a:bodyPr>
            <a:normAutofit fontScale="90000"/>
          </a:bodyPr>
          <a:lstStyle/>
          <a:p>
            <a:r>
              <a:rPr lang="en-US" sz="2400" dirty="0">
                <a:solidFill>
                  <a:schemeClr val="bg1"/>
                </a:solidFill>
                <a:latin typeface="Algerian" panose="04020705040A02060702" pitchFamily="82" charset="0"/>
                <a:cs typeface="Aharoni" panose="02010803020104030203" pitchFamily="2" charset="-79"/>
              </a:rPr>
              <a:t>Group 1</a:t>
            </a:r>
            <a:br>
              <a:rPr lang="en-US" sz="2400" dirty="0">
                <a:solidFill>
                  <a:schemeClr val="bg1"/>
                </a:solidFill>
                <a:latin typeface="Algerian" panose="04020705040A02060702" pitchFamily="82" charset="0"/>
                <a:cs typeface="Aharoni" panose="02010803020104030203" pitchFamily="2" charset="-79"/>
              </a:rPr>
            </a:br>
            <a:r>
              <a:rPr lang="en-US" sz="1800" dirty="0">
                <a:solidFill>
                  <a:schemeClr val="bg1"/>
                </a:solidFill>
                <a:latin typeface="Algerian" panose="04020705040A02060702" pitchFamily="82" charset="0"/>
                <a:cs typeface="Aharoni" panose="02010803020104030203" pitchFamily="2" charset="-79"/>
              </a:rPr>
              <a:t>Coronavirus disease (COVID-19) pandemic, Chicago Jan2020 to dec 2022</a:t>
            </a:r>
            <a:br>
              <a:rPr lang="en-US" sz="1800" dirty="0">
                <a:solidFill>
                  <a:schemeClr val="bg1"/>
                </a:solidFill>
                <a:latin typeface="Algerian" panose="04020705040A02060702" pitchFamily="82" charset="0"/>
                <a:cs typeface="Aharoni" panose="02010803020104030203" pitchFamily="2" charset="-79"/>
              </a:rPr>
            </a:br>
            <a:br>
              <a:rPr lang="en-US" sz="2400" dirty="0">
                <a:solidFill>
                  <a:schemeClr val="bg1"/>
                </a:solidFill>
                <a:latin typeface="Algerian" panose="04020705040A02060702" pitchFamily="82" charset="0"/>
                <a:cs typeface="Aharoni" panose="02010803020104030203" pitchFamily="2" charset="-79"/>
              </a:rPr>
            </a:br>
            <a:r>
              <a:rPr lang="en-US" sz="2400" dirty="0">
                <a:solidFill>
                  <a:schemeClr val="bg1"/>
                </a:solidFill>
                <a:latin typeface="Algerian" panose="04020705040A02060702" pitchFamily="82" charset="0"/>
                <a:cs typeface="Aharoni" panose="02010803020104030203" pitchFamily="2" charset="-79"/>
              </a:rPr>
              <a:t>about dataset &amp; granularity</a:t>
            </a:r>
            <a:endParaRPr lang="en-US" sz="2400" b="1" dirty="0">
              <a:solidFill>
                <a:schemeClr val="bg1"/>
              </a:solidFill>
              <a:latin typeface="Algerian" panose="04020705040A02060702" pitchFamily="82" charset="0"/>
              <a:cs typeface="Aharoni" panose="02010803020104030203" pitchFamily="2" charset="-79"/>
            </a:endParaRPr>
          </a:p>
        </p:txBody>
      </p:sp>
      <p:pic>
        <p:nvPicPr>
          <p:cNvPr id="13" name="Picture 12" descr="Logo&#10;&#10;Description automatically generated">
            <a:extLst>
              <a:ext uri="{FF2B5EF4-FFF2-40B4-BE49-F238E27FC236}">
                <a16:creationId xmlns:a16="http://schemas.microsoft.com/office/drawing/2014/main" id="{0F9D45FC-9403-4E86-BC7E-C64AF05FE13B}"/>
              </a:ext>
            </a:extLst>
          </p:cNvPr>
          <p:cNvPicPr>
            <a:picLocks noChangeAspect="1"/>
          </p:cNvPicPr>
          <p:nvPr/>
        </p:nvPicPr>
        <p:blipFill>
          <a:blip r:embed="rId2"/>
          <a:stretch>
            <a:fillRect/>
          </a:stretch>
        </p:blipFill>
        <p:spPr>
          <a:xfrm>
            <a:off x="10667998" y="418958"/>
            <a:ext cx="1206641" cy="1206641"/>
          </a:xfrm>
          <a:prstGeom prst="rect">
            <a:avLst/>
          </a:prstGeom>
        </p:spPr>
      </p:pic>
      <p:sp>
        <p:nvSpPr>
          <p:cNvPr id="4" name="Rectangle 3"/>
          <p:cNvSpPr/>
          <p:nvPr/>
        </p:nvSpPr>
        <p:spPr>
          <a:xfrm>
            <a:off x="154914" y="2136338"/>
            <a:ext cx="11950000" cy="369332"/>
          </a:xfrm>
          <a:prstGeom prst="rect">
            <a:avLst/>
          </a:prstGeom>
        </p:spPr>
        <p:txBody>
          <a:bodyPr wrap="square">
            <a:spAutoFit/>
          </a:bodyPr>
          <a:lstStyle/>
          <a:p>
            <a:pPr marR="0" lvl="0">
              <a:spcBef>
                <a:spcPts val="0"/>
              </a:spcBef>
              <a:spcAft>
                <a:spcPts val="0"/>
              </a:spcAft>
              <a:buSzPts val="1000"/>
              <a:tabLst>
                <a:tab pos="457200" algn="l"/>
              </a:tabLst>
            </a:pPr>
            <a:r>
              <a:rPr lang="en-US" dirty="0">
                <a:latin typeface="Times New Roman" panose="02020603050405020304" pitchFamily="18" charset="0"/>
                <a:ea typeface="Times New Roman" panose="02020603050405020304" pitchFamily="18" charset="0"/>
              </a:rPr>
              <a:t>The Presentation &amp; Proposal are based on True event &amp; Dataset downloaded from </a:t>
            </a:r>
            <a:r>
              <a:rPr lang="en-US" dirty="0">
                <a:latin typeface="Times New Roman" panose="02020603050405020304" pitchFamily="18" charset="0"/>
                <a:ea typeface="Times New Roman" panose="02020603050405020304" pitchFamily="18" charset="0"/>
                <a:hlinkClick r:id="rId3"/>
              </a:rPr>
              <a:t>https://catalog.data.gov/dataset/</a:t>
            </a:r>
            <a:endParaRPr lang="en-US" dirty="0">
              <a:latin typeface="Times New Roman" panose="02020603050405020304" pitchFamily="18" charset="0"/>
              <a:ea typeface="Times New Roman" panose="02020603050405020304" pitchFamily="18" charset="0"/>
            </a:endParaRPr>
          </a:p>
        </p:txBody>
      </p:sp>
      <p:sp>
        <p:nvSpPr>
          <p:cNvPr id="8" name="Rectangle 7"/>
          <p:cNvSpPr/>
          <p:nvPr/>
        </p:nvSpPr>
        <p:spPr>
          <a:xfrm>
            <a:off x="266378" y="2785316"/>
            <a:ext cx="9032628" cy="3970318"/>
          </a:xfrm>
          <a:prstGeom prst="rect">
            <a:avLst/>
          </a:prstGeom>
        </p:spPr>
        <p:txBody>
          <a:bodyPr wrap="square">
            <a:spAutoFit/>
          </a:bodyPr>
          <a:lstStyle/>
          <a:p>
            <a:pPr marL="342900" indent="-342900">
              <a:buFont typeface="+mj-lt"/>
              <a:buAutoNum type="arabicPeriod"/>
            </a:pPr>
            <a:r>
              <a:rPr lang="en-US" sz="1400" dirty="0">
                <a:hlinkClick r:id="rId4"/>
              </a:rPr>
              <a:t>COVID-19 Vaccinations by Age and Race-Ethnicity - Historical</a:t>
            </a:r>
            <a:endParaRPr lang="en-US" sz="1400" dirty="0"/>
          </a:p>
          <a:p>
            <a:pPr marL="800100" lvl="1" indent="-342900">
              <a:buFont typeface="Wingdings" panose="05000000000000000000" pitchFamily="2" charset="2"/>
              <a:buChar char="ü"/>
            </a:pPr>
            <a:r>
              <a:rPr lang="en-US" sz="1400" dirty="0"/>
              <a:t>Number of records [Row] : 5150</a:t>
            </a:r>
          </a:p>
          <a:p>
            <a:pPr marL="800100" lvl="1" indent="-342900">
              <a:buFont typeface="Wingdings" panose="05000000000000000000" pitchFamily="2" charset="2"/>
              <a:buChar char="ü"/>
            </a:pPr>
            <a:r>
              <a:rPr lang="en-US" sz="1400" dirty="0"/>
              <a:t>Number of Variable [Column] : 12</a:t>
            </a:r>
          </a:p>
          <a:p>
            <a:pPr marL="342900" indent="-342900">
              <a:buFont typeface="+mj-lt"/>
              <a:buAutoNum type="arabicPeriod"/>
            </a:pPr>
            <a:r>
              <a:rPr lang="en-US" sz="1400" dirty="0">
                <a:hlinkClick r:id="rId5"/>
              </a:rPr>
              <a:t>COVID-19 Daily Testing - By Person - Historical</a:t>
            </a:r>
            <a:endParaRPr lang="en-US" sz="1400" dirty="0"/>
          </a:p>
          <a:p>
            <a:pPr marL="800100" lvl="1" indent="-342900">
              <a:buFont typeface="Wingdings" panose="05000000000000000000" pitchFamily="2" charset="2"/>
              <a:buChar char="ü"/>
            </a:pPr>
            <a:r>
              <a:rPr lang="en-US" sz="1400" dirty="0"/>
              <a:t>Number of records [Row] : 127 </a:t>
            </a:r>
          </a:p>
          <a:p>
            <a:pPr marL="800100" lvl="1" indent="-342900">
              <a:buFont typeface="Wingdings" panose="05000000000000000000" pitchFamily="2" charset="2"/>
              <a:buChar char="ü"/>
            </a:pPr>
            <a:r>
              <a:rPr lang="en-US" sz="1400" dirty="0"/>
              <a:t>Number of Variable [Column] : 59</a:t>
            </a:r>
          </a:p>
          <a:p>
            <a:pPr lvl="1"/>
            <a:endParaRPr lang="en-US" sz="1400" dirty="0"/>
          </a:p>
          <a:p>
            <a:pPr marL="342900" indent="-342900">
              <a:buFont typeface="+mj-lt"/>
              <a:buAutoNum type="arabicPeriod"/>
            </a:pPr>
            <a:r>
              <a:rPr lang="en-US" sz="1400" dirty="0">
                <a:hlinkClick r:id="rId6"/>
              </a:rPr>
              <a:t>COVID-19 Vaccinations by ZIP Code - Historical</a:t>
            </a:r>
            <a:endParaRPr lang="en-US" sz="1400" dirty="0"/>
          </a:p>
          <a:p>
            <a:pPr marL="800100" lvl="1" indent="-342900">
              <a:buFont typeface="Wingdings" panose="05000000000000000000" pitchFamily="2" charset="2"/>
              <a:buChar char="ü"/>
            </a:pPr>
            <a:r>
              <a:rPr lang="en-US" sz="1400" dirty="0"/>
              <a:t>Number of records [Row]: 43070</a:t>
            </a:r>
          </a:p>
          <a:p>
            <a:pPr marL="800100" lvl="1" indent="-342900">
              <a:buFont typeface="Wingdings" panose="05000000000000000000" pitchFamily="2" charset="2"/>
              <a:buChar char="ü"/>
            </a:pPr>
            <a:r>
              <a:rPr lang="en-US" sz="1400" dirty="0"/>
              <a:t>Number of Variable [Column] : 36</a:t>
            </a:r>
          </a:p>
          <a:p>
            <a:pPr lvl="1"/>
            <a:endParaRPr lang="en-US" sz="1400" dirty="0"/>
          </a:p>
          <a:p>
            <a:pPr marL="342900" indent="-342900">
              <a:buFont typeface="+mj-lt"/>
              <a:buAutoNum type="arabicPeriod"/>
            </a:pPr>
            <a:r>
              <a:rPr lang="en-US" sz="1400" dirty="0">
                <a:hlinkClick r:id="rId7"/>
              </a:rPr>
              <a:t>COVID-19 Daily Rolling Average Case, Death, and Hospitalization Rates - Historical</a:t>
            </a:r>
            <a:endParaRPr lang="en-US" sz="1400" dirty="0"/>
          </a:p>
          <a:p>
            <a:pPr marL="800100" lvl="1" indent="-342900">
              <a:buFont typeface="Wingdings" panose="05000000000000000000" pitchFamily="2" charset="2"/>
              <a:buChar char="ü"/>
            </a:pPr>
            <a:r>
              <a:rPr lang="en-US" sz="1400" dirty="0"/>
              <a:t>Number of records [Row]: 730</a:t>
            </a:r>
          </a:p>
          <a:p>
            <a:pPr marL="800100" lvl="1" indent="-342900">
              <a:buFont typeface="Wingdings" panose="05000000000000000000" pitchFamily="2" charset="2"/>
              <a:buChar char="ü"/>
            </a:pPr>
            <a:r>
              <a:rPr lang="en-US" sz="1400" dirty="0"/>
              <a:t>Number of Variable [Column] : 97</a:t>
            </a:r>
          </a:p>
          <a:p>
            <a:pPr marL="342900" indent="-342900">
              <a:buFont typeface="+mj-lt"/>
              <a:buAutoNum type="arabicPeriod"/>
            </a:pPr>
            <a:r>
              <a:rPr lang="en-US" sz="1400" dirty="0">
                <a:hlinkClick r:id="rId8"/>
              </a:rPr>
              <a:t>COVID-19 - Vaccinations by Region, Age, and Race-Ethnicity - Historical</a:t>
            </a:r>
            <a:endParaRPr lang="en-US" sz="1400" dirty="0"/>
          </a:p>
          <a:p>
            <a:pPr marL="800100" lvl="1" indent="-342900">
              <a:buFont typeface="Wingdings" panose="05000000000000000000" pitchFamily="2" charset="2"/>
              <a:buChar char="ü"/>
            </a:pPr>
            <a:r>
              <a:rPr lang="en-US" sz="1400" dirty="0"/>
              <a:t>Number of records [Row] : 5040</a:t>
            </a:r>
          </a:p>
          <a:p>
            <a:pPr marL="800100" lvl="1" indent="-342900">
              <a:buFont typeface="Wingdings" panose="05000000000000000000" pitchFamily="2" charset="2"/>
              <a:buChar char="ü"/>
            </a:pPr>
            <a:r>
              <a:rPr lang="en-US" sz="1400" dirty="0"/>
              <a:t>Number of Variable [Column] : 12</a:t>
            </a:r>
          </a:p>
          <a:p>
            <a:pPr lvl="1"/>
            <a:endParaRPr lang="en-US" sz="1400" dirty="0"/>
          </a:p>
        </p:txBody>
      </p:sp>
      <p:pic>
        <p:nvPicPr>
          <p:cNvPr id="15" name="Picture 1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722659" y="4523946"/>
            <a:ext cx="2402544" cy="764104"/>
          </a:xfrm>
          <a:prstGeom prst="rect">
            <a:avLst/>
          </a:prstGeom>
        </p:spPr>
      </p:pic>
      <p:pic>
        <p:nvPicPr>
          <p:cNvPr id="19" name="Picture 18"/>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rot="296035">
            <a:off x="9573320" y="5240446"/>
            <a:ext cx="1277569" cy="678709"/>
          </a:xfrm>
          <a:prstGeom prst="rect">
            <a:avLst/>
          </a:prstGeom>
        </p:spPr>
      </p:pic>
    </p:spTree>
    <p:extLst>
      <p:ext uri="{BB962C8B-B14F-4D97-AF65-F5344CB8AC3E}">
        <p14:creationId xmlns:p14="http://schemas.microsoft.com/office/powerpoint/2010/main" val="28523769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56BC1-31C3-41F6-8565-FD9AD500AC1D}"/>
              </a:ext>
            </a:extLst>
          </p:cNvPr>
          <p:cNvSpPr>
            <a:spLocks noGrp="1"/>
          </p:cNvSpPr>
          <p:nvPr>
            <p:ph type="title"/>
          </p:nvPr>
        </p:nvSpPr>
        <p:spPr>
          <a:xfrm>
            <a:off x="-1" y="1944297"/>
            <a:ext cx="12192001" cy="2969405"/>
          </a:xfrm>
        </p:spPr>
        <p:txBody>
          <a:bodyPr>
            <a:normAutofit/>
          </a:bodyPr>
          <a:lstStyle/>
          <a:p>
            <a:pPr algn="ctr"/>
            <a:r>
              <a:rPr lang="en-US" sz="9600">
                <a:latin typeface="Algerian" panose="04020705040A02060702" pitchFamily="82" charset="0"/>
              </a:rPr>
              <a:t>THANK YOU</a:t>
            </a:r>
          </a:p>
        </p:txBody>
      </p:sp>
      <p:sp>
        <p:nvSpPr>
          <p:cNvPr id="3" name="Rectangle 2">
            <a:extLst>
              <a:ext uri="{FF2B5EF4-FFF2-40B4-BE49-F238E27FC236}">
                <a16:creationId xmlns:a16="http://schemas.microsoft.com/office/drawing/2014/main" id="{CF59E2E2-58FB-4196-B148-CEC38D2D0E6F}"/>
              </a:ext>
            </a:extLst>
          </p:cNvPr>
          <p:cNvSpPr/>
          <p:nvPr/>
        </p:nvSpPr>
        <p:spPr>
          <a:xfrm>
            <a:off x="0" y="0"/>
            <a:ext cx="12192000" cy="165193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403746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13E848-B792-4FD5-AE85-CFD8FD91D52D}"/>
              </a:ext>
            </a:extLst>
          </p:cNvPr>
          <p:cNvSpPr/>
          <p:nvPr/>
        </p:nvSpPr>
        <p:spPr>
          <a:xfrm>
            <a:off x="0" y="0"/>
            <a:ext cx="12192000" cy="195673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68D3E5-C7A3-47DF-A374-46BF83A69904}"/>
              </a:ext>
            </a:extLst>
          </p:cNvPr>
          <p:cNvSpPr>
            <a:spLocks noGrp="1"/>
          </p:cNvSpPr>
          <p:nvPr>
            <p:ph type="ctrTitle"/>
          </p:nvPr>
        </p:nvSpPr>
        <p:spPr>
          <a:xfrm>
            <a:off x="1700212" y="222607"/>
            <a:ext cx="8791575" cy="1511520"/>
          </a:xfrm>
        </p:spPr>
        <p:txBody>
          <a:bodyPr>
            <a:normAutofit/>
          </a:bodyPr>
          <a:lstStyle/>
          <a:p>
            <a:r>
              <a:rPr lang="en-US" sz="2400">
                <a:solidFill>
                  <a:schemeClr val="bg1"/>
                </a:solidFill>
                <a:latin typeface="Algerian" panose="04020705040A02060702" pitchFamily="82" charset="0"/>
                <a:cs typeface="Aharoni" panose="02010803020104030203" pitchFamily="2" charset="-79"/>
              </a:rPr>
              <a:t>Group 1</a:t>
            </a:r>
            <a:br>
              <a:rPr lang="en-US" sz="2400">
                <a:solidFill>
                  <a:schemeClr val="bg1"/>
                </a:solidFill>
                <a:latin typeface="Algerian" panose="04020705040A02060702" pitchFamily="82" charset="0"/>
                <a:cs typeface="Aharoni" panose="02010803020104030203" pitchFamily="2" charset="-79"/>
              </a:rPr>
            </a:br>
            <a:r>
              <a:rPr lang="en-US" sz="1800">
                <a:solidFill>
                  <a:schemeClr val="bg1"/>
                </a:solidFill>
                <a:latin typeface="Algerian" panose="04020705040A02060702" pitchFamily="82" charset="0"/>
                <a:cs typeface="Aharoni" panose="02010803020104030203" pitchFamily="2" charset="-79"/>
              </a:rPr>
              <a:t>Coronavirus disease (COVID-19) </a:t>
            </a:r>
            <a:r>
              <a:rPr lang="en-US" sz="1800" err="1">
                <a:solidFill>
                  <a:schemeClr val="bg1"/>
                </a:solidFill>
                <a:latin typeface="Algerian" panose="04020705040A02060702" pitchFamily="82" charset="0"/>
                <a:cs typeface="Aharoni" panose="02010803020104030203" pitchFamily="2" charset="-79"/>
              </a:rPr>
              <a:t>pandemic,Chicago</a:t>
            </a:r>
            <a:r>
              <a:rPr lang="en-US" sz="1800">
                <a:solidFill>
                  <a:schemeClr val="bg1"/>
                </a:solidFill>
                <a:latin typeface="Algerian" panose="04020705040A02060702" pitchFamily="82" charset="0"/>
                <a:cs typeface="Aharoni" panose="02010803020104030203" pitchFamily="2" charset="-79"/>
              </a:rPr>
              <a:t> Jan2020 to dec 2022</a:t>
            </a:r>
            <a:br>
              <a:rPr lang="en-US" sz="1800">
                <a:solidFill>
                  <a:schemeClr val="bg1"/>
                </a:solidFill>
                <a:latin typeface="Algerian" panose="04020705040A02060702" pitchFamily="82" charset="0"/>
                <a:cs typeface="Aharoni" panose="02010803020104030203" pitchFamily="2" charset="-79"/>
              </a:rPr>
            </a:br>
            <a:br>
              <a:rPr lang="en-US" sz="2400">
                <a:solidFill>
                  <a:schemeClr val="bg1"/>
                </a:solidFill>
                <a:latin typeface="Algerian" panose="04020705040A02060702" pitchFamily="82" charset="0"/>
                <a:cs typeface="Aharoni" panose="02010803020104030203" pitchFamily="2" charset="-79"/>
              </a:rPr>
            </a:br>
            <a:r>
              <a:rPr lang="en-US" sz="2400">
                <a:solidFill>
                  <a:schemeClr val="bg1"/>
                </a:solidFill>
                <a:latin typeface="Algerian" panose="04020705040A02060702" pitchFamily="82" charset="0"/>
                <a:cs typeface="Aharoni" panose="02010803020104030203" pitchFamily="2" charset="-79"/>
              </a:rPr>
              <a:t>Hypothesis</a:t>
            </a:r>
          </a:p>
        </p:txBody>
      </p:sp>
      <p:pic>
        <p:nvPicPr>
          <p:cNvPr id="13" name="Picture 12" descr="Logo&#10;&#10;Description automatically generated">
            <a:extLst>
              <a:ext uri="{FF2B5EF4-FFF2-40B4-BE49-F238E27FC236}">
                <a16:creationId xmlns:a16="http://schemas.microsoft.com/office/drawing/2014/main" id="{0F9D45FC-9403-4E86-BC7E-C64AF05FE13B}"/>
              </a:ext>
            </a:extLst>
          </p:cNvPr>
          <p:cNvPicPr>
            <a:picLocks noChangeAspect="1"/>
          </p:cNvPicPr>
          <p:nvPr/>
        </p:nvPicPr>
        <p:blipFill>
          <a:blip r:embed="rId2"/>
          <a:stretch>
            <a:fillRect/>
          </a:stretch>
        </p:blipFill>
        <p:spPr>
          <a:xfrm>
            <a:off x="10667998" y="418958"/>
            <a:ext cx="1206641" cy="1206641"/>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2424626957"/>
              </p:ext>
            </p:extLst>
          </p:nvPr>
        </p:nvGraphicFramePr>
        <p:xfrm>
          <a:off x="73557" y="2061238"/>
          <a:ext cx="3952103" cy="4638037"/>
        </p:xfrm>
        <a:graphic>
          <a:graphicData uri="http://schemas.openxmlformats.org/drawingml/2006/table">
            <a:tbl>
              <a:tblPr firstRow="1" bandRow="1">
                <a:tableStyleId>{21E4AEA4-8DFA-4A89-87EB-49C32662AFE0}</a:tableStyleId>
              </a:tblPr>
              <a:tblGrid>
                <a:gridCol w="3952103">
                  <a:extLst>
                    <a:ext uri="{9D8B030D-6E8A-4147-A177-3AD203B41FA5}">
                      <a16:colId xmlns:a16="http://schemas.microsoft.com/office/drawing/2014/main" val="20000"/>
                    </a:ext>
                  </a:extLst>
                </a:gridCol>
              </a:tblGrid>
              <a:tr h="423123">
                <a:tc>
                  <a:txBody>
                    <a:bodyPr/>
                    <a:lstStyle/>
                    <a:p>
                      <a:pPr algn="just"/>
                      <a:r>
                        <a:rPr lang="en-US"/>
                        <a:t>1.</a:t>
                      </a:r>
                      <a:r>
                        <a:rPr lang="en-US" baseline="0"/>
                        <a:t> Hypothesis </a:t>
                      </a:r>
                      <a:endParaRPr lang="en-US"/>
                    </a:p>
                  </a:txBody>
                  <a:tcPr/>
                </a:tc>
                <a:extLst>
                  <a:ext uri="{0D108BD9-81ED-4DB2-BD59-A6C34878D82A}">
                    <a16:rowId xmlns:a16="http://schemas.microsoft.com/office/drawing/2014/main" val="10000"/>
                  </a:ext>
                </a:extLst>
              </a:tr>
              <a:tr h="4214914">
                <a:tc>
                  <a:txBody>
                    <a:bodyPr/>
                    <a:lstStyle/>
                    <a:p>
                      <a:pPr algn="just" rtl="0"/>
                      <a:r>
                        <a:rPr lang="en-US" sz="1400">
                          <a:effectLst/>
                        </a:rPr>
                        <a:t>In the city  of </a:t>
                      </a:r>
                      <a:r>
                        <a:rPr lang="en-US" sz="1400" b="1">
                          <a:effectLst/>
                        </a:rPr>
                        <a:t>Chicago</a:t>
                      </a:r>
                      <a:r>
                        <a:rPr lang="en-US" sz="1400">
                          <a:effectLst/>
                        </a:rPr>
                        <a:t>,   from </a:t>
                      </a:r>
                      <a:r>
                        <a:rPr lang="en-US" sz="1400" b="1">
                          <a:effectLst/>
                        </a:rPr>
                        <a:t>January   2020 to December 2022. </a:t>
                      </a:r>
                      <a:r>
                        <a:rPr lang="en-US" sz="1400" u="none">
                          <a:effectLst/>
                        </a:rPr>
                        <a:t>The relatively low hospitalization (54.38%)   and death rate (6.95%)   among 4.26 million COVID-19 It is because the cases rate has been dropped by December 2022 hence the low hospitalization resultant low death rate.</a:t>
                      </a:r>
                    </a:p>
                    <a:p>
                      <a:pPr rtl="0"/>
                      <a:endParaRPr lang="en-US" sz="1400">
                        <a:effectLst/>
                      </a:endParaRPr>
                    </a:p>
                    <a:p>
                      <a:pPr rtl="0"/>
                      <a:endParaRPr lang="en-US" sz="1400">
                        <a:effectLst/>
                      </a:endParaRPr>
                    </a:p>
                  </a:txBody>
                  <a:tcPr anchor="ctr"/>
                </a:tc>
                <a:extLst>
                  <a:ext uri="{0D108BD9-81ED-4DB2-BD59-A6C34878D82A}">
                    <a16:rowId xmlns:a16="http://schemas.microsoft.com/office/drawing/2014/main" val="10001"/>
                  </a:ext>
                </a:extLst>
              </a:tr>
            </a:tbl>
          </a:graphicData>
        </a:graphic>
      </p:graphicFrame>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074" y="104503"/>
            <a:ext cx="1921391" cy="1629624"/>
          </a:xfrm>
          <a:prstGeom prst="rect">
            <a:avLst/>
          </a:prstGeom>
        </p:spPr>
      </p:pic>
      <p:graphicFrame>
        <p:nvGraphicFramePr>
          <p:cNvPr id="6" name="Table 5">
            <a:extLst>
              <a:ext uri="{FF2B5EF4-FFF2-40B4-BE49-F238E27FC236}">
                <a16:creationId xmlns:a16="http://schemas.microsoft.com/office/drawing/2014/main" id="{2E9CA122-2CBE-9D87-4352-D5436D89C658}"/>
              </a:ext>
            </a:extLst>
          </p:cNvPr>
          <p:cNvGraphicFramePr>
            <a:graphicFrameLocks noGrp="1"/>
          </p:cNvGraphicFramePr>
          <p:nvPr>
            <p:extLst>
              <p:ext uri="{D42A27DB-BD31-4B8C-83A1-F6EECF244321}">
                <p14:modId xmlns:p14="http://schemas.microsoft.com/office/powerpoint/2010/main" val="1796594041"/>
              </p:ext>
            </p:extLst>
          </p:nvPr>
        </p:nvGraphicFramePr>
        <p:xfrm>
          <a:off x="8099346" y="2061237"/>
          <a:ext cx="3973044" cy="4638038"/>
        </p:xfrm>
        <a:graphic>
          <a:graphicData uri="http://schemas.openxmlformats.org/drawingml/2006/table">
            <a:tbl>
              <a:tblPr firstRow="1" bandRow="1">
                <a:tableStyleId>{93296810-A885-4BE3-A3E7-6D5BEEA58F35}</a:tableStyleId>
              </a:tblPr>
              <a:tblGrid>
                <a:gridCol w="3973044">
                  <a:extLst>
                    <a:ext uri="{9D8B030D-6E8A-4147-A177-3AD203B41FA5}">
                      <a16:colId xmlns:a16="http://schemas.microsoft.com/office/drawing/2014/main" val="401347499"/>
                    </a:ext>
                  </a:extLst>
                </a:gridCol>
              </a:tblGrid>
              <a:tr h="408922">
                <a:tc>
                  <a:txBody>
                    <a:bodyPr/>
                    <a:lstStyle/>
                    <a:p>
                      <a:r>
                        <a:rPr lang="en-US"/>
                        <a:t>3. </a:t>
                      </a:r>
                      <a:r>
                        <a:rPr lang="en-US" baseline="0"/>
                        <a:t>Hypothesis </a:t>
                      </a:r>
                      <a:endParaRPr lang="en-US"/>
                    </a:p>
                  </a:txBody>
                  <a:tcPr/>
                </a:tc>
                <a:extLst>
                  <a:ext uri="{0D108BD9-81ED-4DB2-BD59-A6C34878D82A}">
                    <a16:rowId xmlns:a16="http://schemas.microsoft.com/office/drawing/2014/main" val="3465484944"/>
                  </a:ext>
                </a:extLst>
              </a:tr>
              <a:tr h="4229116">
                <a:tc>
                  <a:txBody>
                    <a:bodyPr/>
                    <a:lstStyle/>
                    <a:p>
                      <a:pPr algn="l" rtl="0"/>
                      <a:endParaRPr lang="en-US" sz="1400">
                        <a:effectLst/>
                      </a:endParaRPr>
                    </a:p>
                    <a:p>
                      <a:pPr lvl="0" algn="just">
                        <a:buNone/>
                      </a:pPr>
                      <a:r>
                        <a:rPr lang="en-US" sz="1400">
                          <a:effectLst/>
                        </a:rPr>
                        <a:t>In the city of </a:t>
                      </a:r>
                      <a:r>
                        <a:rPr lang="en-US" sz="1400" b="1">
                          <a:effectLst/>
                        </a:rPr>
                        <a:t>Chicago</a:t>
                      </a:r>
                      <a:r>
                        <a:rPr lang="en-US" sz="1400">
                          <a:effectLst/>
                        </a:rPr>
                        <a:t> COVID-19   vaccination data from </a:t>
                      </a:r>
                      <a:r>
                        <a:rPr lang="en-US" sz="1400" b="1">
                          <a:effectLst/>
                        </a:rPr>
                        <a:t>Jan 2021 to December 2022</a:t>
                      </a:r>
                      <a:r>
                        <a:rPr lang="en-US" sz="1400">
                          <a:effectLst/>
                        </a:rPr>
                        <a:t>. </a:t>
                      </a:r>
                      <a:r>
                        <a:rPr lang="en-US" sz="1400" u="none" kern="1200">
                          <a:solidFill>
                            <a:schemeClr val="dk1"/>
                          </a:solidFill>
                          <a:effectLst/>
                          <a:latin typeface="+mn-lt"/>
                          <a:ea typeface="+mn-ea"/>
                          <a:cs typeface="+mn-cs"/>
                        </a:rPr>
                        <a:t>December 2022 recorded the highest number of doses administered, with a total of 3.91 million doses (2.06 million first doses and 1.86 million second doses) because in December 2022 alone has the highest cumulative total of 171 million out of 3.91M individuals tested hence we see the Highest peak.</a:t>
                      </a:r>
                      <a:endParaRPr lang="en-US" sz="1400" u="none">
                        <a:effectLst/>
                      </a:endParaRPr>
                    </a:p>
                    <a:p>
                      <a:pPr rtl="0"/>
                      <a:br>
                        <a:rPr lang="en-US" sz="1400">
                          <a:effectLst/>
                        </a:rPr>
                      </a:br>
                      <a:endParaRPr lang="en-US" sz="1400" kern="1200">
                        <a:solidFill>
                          <a:schemeClr val="dk1"/>
                        </a:solidFill>
                        <a:latin typeface="+mn-lt"/>
                        <a:ea typeface="+mn-ea"/>
                        <a:cs typeface="+mn-cs"/>
                      </a:endParaRPr>
                    </a:p>
                  </a:txBody>
                  <a:tcPr anchor="ctr"/>
                </a:tc>
                <a:extLst>
                  <a:ext uri="{0D108BD9-81ED-4DB2-BD59-A6C34878D82A}">
                    <a16:rowId xmlns:a16="http://schemas.microsoft.com/office/drawing/2014/main" val="389295059"/>
                  </a:ext>
                </a:extLst>
              </a:tr>
            </a:tbl>
          </a:graphicData>
        </a:graphic>
      </p:graphicFrame>
      <p:graphicFrame>
        <p:nvGraphicFramePr>
          <p:cNvPr id="8" name="Table 7">
            <a:extLst>
              <a:ext uri="{FF2B5EF4-FFF2-40B4-BE49-F238E27FC236}">
                <a16:creationId xmlns:a16="http://schemas.microsoft.com/office/drawing/2014/main" id="{B981AF01-8550-28AB-77F3-9377D20574E1}"/>
              </a:ext>
            </a:extLst>
          </p:cNvPr>
          <p:cNvGraphicFramePr>
            <a:graphicFrameLocks noGrp="1"/>
          </p:cNvGraphicFramePr>
          <p:nvPr>
            <p:extLst>
              <p:ext uri="{D42A27DB-BD31-4B8C-83A1-F6EECF244321}">
                <p14:modId xmlns:p14="http://schemas.microsoft.com/office/powerpoint/2010/main" val="2108261851"/>
              </p:ext>
            </p:extLst>
          </p:nvPr>
        </p:nvGraphicFramePr>
        <p:xfrm>
          <a:off x="4075981" y="2067136"/>
          <a:ext cx="3973044" cy="4638039"/>
        </p:xfrm>
        <a:graphic>
          <a:graphicData uri="http://schemas.openxmlformats.org/drawingml/2006/table">
            <a:tbl>
              <a:tblPr firstRow="1" bandRow="1">
                <a:tableStyleId>{5C22544A-7EE6-4342-B048-85BDC9FD1C3A}</a:tableStyleId>
              </a:tblPr>
              <a:tblGrid>
                <a:gridCol w="3973044">
                  <a:extLst>
                    <a:ext uri="{9D8B030D-6E8A-4147-A177-3AD203B41FA5}">
                      <a16:colId xmlns:a16="http://schemas.microsoft.com/office/drawing/2014/main" val="401347499"/>
                    </a:ext>
                  </a:extLst>
                </a:gridCol>
              </a:tblGrid>
              <a:tr h="408416">
                <a:tc>
                  <a:txBody>
                    <a:bodyPr/>
                    <a:lstStyle/>
                    <a:p>
                      <a:r>
                        <a:rPr lang="en-US"/>
                        <a:t>2. </a:t>
                      </a:r>
                      <a:r>
                        <a:rPr lang="en-US" baseline="0"/>
                        <a:t>Hypothesis </a:t>
                      </a:r>
                      <a:endParaRPr lang="en-US"/>
                    </a:p>
                  </a:txBody>
                  <a:tcPr/>
                </a:tc>
                <a:extLst>
                  <a:ext uri="{0D108BD9-81ED-4DB2-BD59-A6C34878D82A}">
                    <a16:rowId xmlns:a16="http://schemas.microsoft.com/office/drawing/2014/main" val="3465484944"/>
                  </a:ext>
                </a:extLst>
              </a:tr>
              <a:tr h="4229623">
                <a:tc>
                  <a:txBody>
                    <a:bodyPr/>
                    <a:lstStyle/>
                    <a:p>
                      <a:pPr rtl="0"/>
                      <a:endParaRPr lang="en-US" sz="1400" kern="1200">
                        <a:solidFill>
                          <a:schemeClr val="dk1"/>
                        </a:solidFill>
                      </a:endParaRPr>
                    </a:p>
                    <a:p>
                      <a:pPr lvl="0" algn="just">
                        <a:buNone/>
                      </a:pPr>
                      <a:r>
                        <a:rPr lang="en-US" sz="1400" kern="1200">
                          <a:solidFill>
                            <a:schemeClr val="dk1"/>
                          </a:solidFill>
                        </a:rPr>
                        <a:t>I</a:t>
                      </a:r>
                      <a:r>
                        <a:rPr lang="en-US" sz="1400">
                          <a:effectLst/>
                        </a:rPr>
                        <a:t>n the city of </a:t>
                      </a:r>
                      <a:r>
                        <a:rPr lang="en-US" sz="1400" b="1">
                          <a:effectLst/>
                        </a:rPr>
                        <a:t>Chicago</a:t>
                      </a:r>
                      <a:r>
                        <a:rPr lang="en-US" sz="1400">
                          <a:effectLst/>
                        </a:rPr>
                        <a:t>  COVID-19 dataset spanning </a:t>
                      </a:r>
                      <a:r>
                        <a:rPr lang="en-US" sz="1400" b="1">
                          <a:effectLst/>
                        </a:rPr>
                        <a:t>January 2021 to December 2021.</a:t>
                      </a:r>
                      <a:r>
                        <a:rPr lang="en-US" sz="1400" b="1" u="none">
                          <a:effectLst/>
                        </a:rPr>
                        <a:t> </a:t>
                      </a:r>
                      <a:r>
                        <a:rPr lang="en-US" sz="1400" u="none">
                          <a:effectLst/>
                        </a:rPr>
                        <a:t>Individuals aged 18-29 showed the highest testing rates (26.26%)88.14k, with a statistically significant peak on Mondays, as this age group has the largest population total of  9,22,516 out of total tested people 3,72,049 hence the age 18-29 shows the highest testing rate.</a:t>
                      </a:r>
                      <a:br>
                        <a:rPr lang="en-US" sz="1800">
                          <a:effectLst/>
                        </a:rPr>
                      </a:br>
                      <a:endParaRPr lang="en-US" sz="1800">
                        <a:effectLst/>
                      </a:endParaRPr>
                    </a:p>
                    <a:p>
                      <a:endParaRPr lang="en-US" sz="1400" kern="1200">
                        <a:solidFill>
                          <a:schemeClr val="dk1"/>
                        </a:solidFill>
                        <a:latin typeface="+mn-lt"/>
                        <a:ea typeface="+mn-ea"/>
                        <a:cs typeface="+mn-cs"/>
                      </a:endParaRPr>
                    </a:p>
                  </a:txBody>
                  <a:tcPr anchor="ctr"/>
                </a:tc>
                <a:extLst>
                  <a:ext uri="{0D108BD9-81ED-4DB2-BD59-A6C34878D82A}">
                    <a16:rowId xmlns:a16="http://schemas.microsoft.com/office/drawing/2014/main" val="389295059"/>
                  </a:ext>
                </a:extLst>
              </a:tr>
            </a:tbl>
          </a:graphicData>
        </a:graphic>
      </p:graphicFrame>
    </p:spTree>
    <p:extLst>
      <p:ext uri="{BB962C8B-B14F-4D97-AF65-F5344CB8AC3E}">
        <p14:creationId xmlns:p14="http://schemas.microsoft.com/office/powerpoint/2010/main" val="17222082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13E848-B792-4FD5-AE85-CFD8FD91D52D}"/>
              </a:ext>
            </a:extLst>
          </p:cNvPr>
          <p:cNvSpPr/>
          <p:nvPr/>
        </p:nvSpPr>
        <p:spPr>
          <a:xfrm>
            <a:off x="0" y="0"/>
            <a:ext cx="12192000" cy="195673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68D3E5-C7A3-47DF-A374-46BF83A69904}"/>
              </a:ext>
            </a:extLst>
          </p:cNvPr>
          <p:cNvSpPr>
            <a:spLocks noGrp="1"/>
          </p:cNvSpPr>
          <p:nvPr>
            <p:ph type="ctrTitle"/>
          </p:nvPr>
        </p:nvSpPr>
        <p:spPr>
          <a:xfrm>
            <a:off x="1700212" y="222607"/>
            <a:ext cx="8791575" cy="1511520"/>
          </a:xfrm>
        </p:spPr>
        <p:txBody>
          <a:bodyPr>
            <a:normAutofit/>
          </a:bodyPr>
          <a:lstStyle/>
          <a:p>
            <a:r>
              <a:rPr lang="en-US" sz="2400">
                <a:solidFill>
                  <a:schemeClr val="bg1"/>
                </a:solidFill>
                <a:latin typeface="Algerian" panose="04020705040A02060702" pitchFamily="82" charset="0"/>
                <a:cs typeface="Aharoni" panose="02010803020104030203" pitchFamily="2" charset="-79"/>
              </a:rPr>
              <a:t>Group 1</a:t>
            </a:r>
            <a:br>
              <a:rPr lang="en-US" sz="2400">
                <a:solidFill>
                  <a:schemeClr val="bg1"/>
                </a:solidFill>
                <a:latin typeface="Algerian" panose="04020705040A02060702" pitchFamily="82" charset="0"/>
                <a:cs typeface="Aharoni" panose="02010803020104030203" pitchFamily="2" charset="-79"/>
              </a:rPr>
            </a:br>
            <a:r>
              <a:rPr lang="en-US" sz="1800">
                <a:solidFill>
                  <a:schemeClr val="bg1"/>
                </a:solidFill>
                <a:latin typeface="Algerian" panose="04020705040A02060702" pitchFamily="82" charset="0"/>
                <a:cs typeface="Aharoni" panose="02010803020104030203" pitchFamily="2" charset="-79"/>
              </a:rPr>
              <a:t>Coronavirus disease (COVID-19) </a:t>
            </a:r>
            <a:r>
              <a:rPr lang="en-US" sz="1800" err="1">
                <a:solidFill>
                  <a:schemeClr val="bg1"/>
                </a:solidFill>
                <a:latin typeface="Algerian" panose="04020705040A02060702" pitchFamily="82" charset="0"/>
                <a:cs typeface="Aharoni" panose="02010803020104030203" pitchFamily="2" charset="-79"/>
              </a:rPr>
              <a:t>pandemic,Chicago</a:t>
            </a:r>
            <a:r>
              <a:rPr lang="en-US" sz="1800">
                <a:solidFill>
                  <a:schemeClr val="bg1"/>
                </a:solidFill>
                <a:latin typeface="Algerian" panose="04020705040A02060702" pitchFamily="82" charset="0"/>
                <a:cs typeface="Aharoni" panose="02010803020104030203" pitchFamily="2" charset="-79"/>
              </a:rPr>
              <a:t> Jan2020 to dec 2022</a:t>
            </a:r>
            <a:br>
              <a:rPr lang="en-US" sz="1800">
                <a:solidFill>
                  <a:schemeClr val="bg1"/>
                </a:solidFill>
                <a:latin typeface="Algerian" panose="04020705040A02060702" pitchFamily="82" charset="0"/>
                <a:cs typeface="Aharoni" panose="02010803020104030203" pitchFamily="2" charset="-79"/>
              </a:rPr>
            </a:br>
            <a:br>
              <a:rPr lang="en-US" sz="2400">
                <a:solidFill>
                  <a:schemeClr val="bg1"/>
                </a:solidFill>
                <a:latin typeface="Algerian" panose="04020705040A02060702" pitchFamily="82" charset="0"/>
                <a:cs typeface="Aharoni" panose="02010803020104030203" pitchFamily="2" charset="-79"/>
              </a:rPr>
            </a:br>
            <a:r>
              <a:rPr lang="en-US" sz="2400">
                <a:solidFill>
                  <a:schemeClr val="bg1"/>
                </a:solidFill>
                <a:latin typeface="Algerian" panose="04020705040A02060702" pitchFamily="82" charset="0"/>
                <a:cs typeface="Aharoni" panose="02010803020104030203" pitchFamily="2" charset="-79"/>
              </a:rPr>
              <a:t>Hypothesis</a:t>
            </a:r>
          </a:p>
        </p:txBody>
      </p:sp>
      <p:pic>
        <p:nvPicPr>
          <p:cNvPr id="13" name="Picture 12" descr="Logo&#10;&#10;Description automatically generated">
            <a:extLst>
              <a:ext uri="{FF2B5EF4-FFF2-40B4-BE49-F238E27FC236}">
                <a16:creationId xmlns:a16="http://schemas.microsoft.com/office/drawing/2014/main" id="{0F9D45FC-9403-4E86-BC7E-C64AF05FE13B}"/>
              </a:ext>
            </a:extLst>
          </p:cNvPr>
          <p:cNvPicPr>
            <a:picLocks noChangeAspect="1"/>
          </p:cNvPicPr>
          <p:nvPr/>
        </p:nvPicPr>
        <p:blipFill>
          <a:blip r:embed="rId2"/>
          <a:stretch>
            <a:fillRect/>
          </a:stretch>
        </p:blipFill>
        <p:spPr>
          <a:xfrm>
            <a:off x="10667998" y="418958"/>
            <a:ext cx="1206641" cy="1206641"/>
          </a:xfrm>
          <a:prstGeom prst="rect">
            <a:avLst/>
          </a:prstGeom>
        </p:spPr>
      </p:pic>
      <p:pic>
        <p:nvPicPr>
          <p:cNvPr id="5" name="Picture 4">
            <a:extLst>
              <a:ext uri="{FF2B5EF4-FFF2-40B4-BE49-F238E27FC236}">
                <a16:creationId xmlns:a16="http://schemas.microsoft.com/office/drawing/2014/main" id="{DC4F97E3-B9A0-57AF-6924-ACC6833F9F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074" y="104503"/>
            <a:ext cx="1921391" cy="1629624"/>
          </a:xfrm>
          <a:prstGeom prst="rect">
            <a:avLst/>
          </a:prstGeom>
        </p:spPr>
      </p:pic>
      <p:graphicFrame>
        <p:nvGraphicFramePr>
          <p:cNvPr id="6" name="Table 5">
            <a:extLst>
              <a:ext uri="{FF2B5EF4-FFF2-40B4-BE49-F238E27FC236}">
                <a16:creationId xmlns:a16="http://schemas.microsoft.com/office/drawing/2014/main" id="{EA338C3A-22C9-9A8C-41D9-F049382EA655}"/>
              </a:ext>
            </a:extLst>
          </p:cNvPr>
          <p:cNvGraphicFramePr>
            <a:graphicFrameLocks noGrp="1"/>
          </p:cNvGraphicFramePr>
          <p:nvPr>
            <p:extLst>
              <p:ext uri="{D42A27DB-BD31-4B8C-83A1-F6EECF244321}">
                <p14:modId xmlns:p14="http://schemas.microsoft.com/office/powerpoint/2010/main" val="879086213"/>
              </p:ext>
            </p:extLst>
          </p:nvPr>
        </p:nvGraphicFramePr>
        <p:xfrm>
          <a:off x="65385" y="2061238"/>
          <a:ext cx="3973044" cy="4085890"/>
        </p:xfrm>
        <a:graphic>
          <a:graphicData uri="http://schemas.openxmlformats.org/drawingml/2006/table">
            <a:tbl>
              <a:tblPr firstRow="1" bandRow="1">
                <a:tableStyleId>{00A15C55-8517-42AA-B614-E9B94910E393}</a:tableStyleId>
              </a:tblPr>
              <a:tblGrid>
                <a:gridCol w="3973044">
                  <a:extLst>
                    <a:ext uri="{9D8B030D-6E8A-4147-A177-3AD203B41FA5}">
                      <a16:colId xmlns:a16="http://schemas.microsoft.com/office/drawing/2014/main" val="3004635643"/>
                    </a:ext>
                  </a:extLst>
                </a:gridCol>
              </a:tblGrid>
              <a:tr h="451240">
                <a:tc>
                  <a:txBody>
                    <a:bodyPr/>
                    <a:lstStyle/>
                    <a:p>
                      <a:r>
                        <a:rPr lang="en-US"/>
                        <a:t>4.</a:t>
                      </a:r>
                      <a:r>
                        <a:rPr lang="en-US" baseline="0"/>
                        <a:t> Hypothesis </a:t>
                      </a:r>
                      <a:endParaRPr lang="en-US"/>
                    </a:p>
                  </a:txBody>
                  <a:tcPr/>
                </a:tc>
                <a:extLst>
                  <a:ext uri="{0D108BD9-81ED-4DB2-BD59-A6C34878D82A}">
                    <a16:rowId xmlns:a16="http://schemas.microsoft.com/office/drawing/2014/main" val="4169556505"/>
                  </a:ext>
                </a:extLst>
              </a:tr>
              <a:tr h="3634650">
                <a:tc>
                  <a:txBody>
                    <a:bodyPr/>
                    <a:lstStyle/>
                    <a:p>
                      <a:pPr algn="just" rtl="0"/>
                      <a:r>
                        <a:rPr lang="en-US" sz="1400">
                          <a:effectLst/>
                        </a:rPr>
                        <a:t>In the city of </a:t>
                      </a:r>
                      <a:r>
                        <a:rPr lang="en-US" sz="1400" b="1">
                          <a:effectLst/>
                        </a:rPr>
                        <a:t>Chicago</a:t>
                      </a:r>
                      <a:r>
                        <a:rPr lang="en-US" sz="1400">
                          <a:effectLst/>
                        </a:rPr>
                        <a:t> COVID-19   data from </a:t>
                      </a:r>
                      <a:r>
                        <a:rPr lang="en-US" sz="1400" b="1">
                          <a:effectLst/>
                        </a:rPr>
                        <a:t>January 2020 to December 2022</a:t>
                      </a:r>
                      <a:r>
                        <a:rPr lang="en-US" sz="1400">
                          <a:effectLst/>
                        </a:rPr>
                        <a:t>,</a:t>
                      </a:r>
                      <a:r>
                        <a:rPr lang="en-US" sz="1400" u="none">
                          <a:effectLst/>
                        </a:rPr>
                        <a:t> White non-Latinx  individuals have the highest average rate of booster doses, with an average of 30,756 boosted individuals, compared to other racial gro</a:t>
                      </a:r>
                      <a:r>
                        <a:rPr lang="en-US" sz="1400">
                          <a:effectLst/>
                        </a:rPr>
                        <a:t>ups because total tested population of 565,589,745 with 950,919,90 individuals identified as White non-Latinx, resulting in the highest average among racial demographics.</a:t>
                      </a:r>
                      <a:br>
                        <a:rPr lang="en-US" sz="1400">
                          <a:effectLst/>
                        </a:rPr>
                      </a:br>
                      <a:endParaRPr lang="en-US" sz="1400">
                        <a:effectLst/>
                      </a:endParaRPr>
                    </a:p>
                  </a:txBody>
                  <a:tcPr anchor="ctr"/>
                </a:tc>
                <a:extLst>
                  <a:ext uri="{0D108BD9-81ED-4DB2-BD59-A6C34878D82A}">
                    <a16:rowId xmlns:a16="http://schemas.microsoft.com/office/drawing/2014/main" val="571249000"/>
                  </a:ext>
                </a:extLst>
              </a:tr>
            </a:tbl>
          </a:graphicData>
        </a:graphic>
      </p:graphicFrame>
      <p:graphicFrame>
        <p:nvGraphicFramePr>
          <p:cNvPr id="9" name="Table 8">
            <a:extLst>
              <a:ext uri="{FF2B5EF4-FFF2-40B4-BE49-F238E27FC236}">
                <a16:creationId xmlns:a16="http://schemas.microsoft.com/office/drawing/2014/main" id="{5CC75264-3183-C150-F453-2CBC82B80AB1}"/>
              </a:ext>
            </a:extLst>
          </p:cNvPr>
          <p:cNvGraphicFramePr>
            <a:graphicFrameLocks noGrp="1"/>
          </p:cNvGraphicFramePr>
          <p:nvPr>
            <p:extLst>
              <p:ext uri="{D42A27DB-BD31-4B8C-83A1-F6EECF244321}">
                <p14:modId xmlns:p14="http://schemas.microsoft.com/office/powerpoint/2010/main" val="2963357720"/>
              </p:ext>
            </p:extLst>
          </p:nvPr>
        </p:nvGraphicFramePr>
        <p:xfrm>
          <a:off x="4109477" y="2061238"/>
          <a:ext cx="3973044" cy="4085890"/>
        </p:xfrm>
        <a:graphic>
          <a:graphicData uri="http://schemas.openxmlformats.org/drawingml/2006/table">
            <a:tbl>
              <a:tblPr firstRow="1" bandRow="1">
                <a:tableStyleId>{F5AB1C69-6EDB-4FF4-983F-18BD219EF322}</a:tableStyleId>
              </a:tblPr>
              <a:tblGrid>
                <a:gridCol w="3973044">
                  <a:extLst>
                    <a:ext uri="{9D8B030D-6E8A-4147-A177-3AD203B41FA5}">
                      <a16:colId xmlns:a16="http://schemas.microsoft.com/office/drawing/2014/main" val="3004635643"/>
                    </a:ext>
                  </a:extLst>
                </a:gridCol>
              </a:tblGrid>
              <a:tr h="451240">
                <a:tc>
                  <a:txBody>
                    <a:bodyPr/>
                    <a:lstStyle/>
                    <a:p>
                      <a:r>
                        <a:rPr lang="en-US"/>
                        <a:t>5.</a:t>
                      </a:r>
                      <a:r>
                        <a:rPr lang="en-US" baseline="0"/>
                        <a:t> Hypothesis </a:t>
                      </a:r>
                      <a:endParaRPr lang="en-US"/>
                    </a:p>
                  </a:txBody>
                  <a:tcPr/>
                </a:tc>
                <a:extLst>
                  <a:ext uri="{0D108BD9-81ED-4DB2-BD59-A6C34878D82A}">
                    <a16:rowId xmlns:a16="http://schemas.microsoft.com/office/drawing/2014/main" val="4169556505"/>
                  </a:ext>
                </a:extLst>
              </a:tr>
              <a:tr h="3634650">
                <a:tc>
                  <a:txBody>
                    <a:bodyPr/>
                    <a:lstStyle/>
                    <a:p>
                      <a:pPr algn="just" rtl="0"/>
                      <a:r>
                        <a:rPr lang="en-US" sz="1400">
                          <a:effectLst/>
                        </a:rPr>
                        <a:t>In the city </a:t>
                      </a:r>
                      <a:r>
                        <a:rPr lang="en-US" sz="1400" b="1">
                          <a:effectLst/>
                        </a:rPr>
                        <a:t>Chicago</a:t>
                      </a:r>
                      <a:r>
                        <a:rPr lang="en-US" sz="1400">
                          <a:effectLst/>
                        </a:rPr>
                        <a:t> COVID-19   data from</a:t>
                      </a:r>
                      <a:r>
                        <a:rPr lang="en-US" sz="1400" b="1">
                          <a:effectLst/>
                        </a:rPr>
                        <a:t>  January 2021 to December 20</a:t>
                      </a:r>
                      <a:r>
                        <a:rPr lang="en-US" sz="1400">
                          <a:effectLst/>
                        </a:rPr>
                        <a:t>, </a:t>
                      </a:r>
                      <a:r>
                        <a:rPr lang="en-US" sz="1400" u="none">
                          <a:effectLst/>
                        </a:rPr>
                        <a:t>The North/Central region shows the highest average for first-dose vaccinations   in the year 2021-2022  specifically in October, November and December because total population in all region   is 368,317,460  and out of that the north central has the highest first dose vaccine received 839,728,75   hence the highest average among all.</a:t>
                      </a:r>
                    </a:p>
                    <a:p>
                      <a:pPr rtl="0"/>
                      <a:endParaRPr lang="en-US" sz="1200" kern="1200">
                        <a:solidFill>
                          <a:schemeClr val="accent2">
                            <a:lumMod val="75000"/>
                          </a:schemeClr>
                        </a:solidFill>
                      </a:endParaRPr>
                    </a:p>
                  </a:txBody>
                  <a:tcPr anchor="ctr"/>
                </a:tc>
                <a:extLst>
                  <a:ext uri="{0D108BD9-81ED-4DB2-BD59-A6C34878D82A}">
                    <a16:rowId xmlns:a16="http://schemas.microsoft.com/office/drawing/2014/main" val="571249000"/>
                  </a:ext>
                </a:extLst>
              </a:tr>
            </a:tbl>
          </a:graphicData>
        </a:graphic>
      </p:graphicFrame>
      <p:pic>
        <p:nvPicPr>
          <p:cNvPr id="11" name="Picture 10">
            <a:extLst>
              <a:ext uri="{FF2B5EF4-FFF2-40B4-BE49-F238E27FC236}">
                <a16:creationId xmlns:a16="http://schemas.microsoft.com/office/drawing/2014/main" id="{25667648-86F1-E226-A98C-B8619D594A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22659" y="4523946"/>
            <a:ext cx="2402544" cy="764104"/>
          </a:xfrm>
          <a:prstGeom prst="rect">
            <a:avLst/>
          </a:prstGeom>
        </p:spPr>
      </p:pic>
      <p:pic>
        <p:nvPicPr>
          <p:cNvPr id="12" name="Picture 11">
            <a:extLst>
              <a:ext uri="{FF2B5EF4-FFF2-40B4-BE49-F238E27FC236}">
                <a16:creationId xmlns:a16="http://schemas.microsoft.com/office/drawing/2014/main" id="{523EF7B6-5C37-4CFC-7F13-39ED3C210BA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296035">
            <a:off x="9573320" y="5240446"/>
            <a:ext cx="1277569" cy="678709"/>
          </a:xfrm>
          <a:prstGeom prst="rect">
            <a:avLst/>
          </a:prstGeom>
        </p:spPr>
      </p:pic>
    </p:spTree>
    <p:extLst>
      <p:ext uri="{BB962C8B-B14F-4D97-AF65-F5344CB8AC3E}">
        <p14:creationId xmlns:p14="http://schemas.microsoft.com/office/powerpoint/2010/main" val="15862966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13E848-B792-4FD5-AE85-CFD8FD91D52D}"/>
              </a:ext>
            </a:extLst>
          </p:cNvPr>
          <p:cNvSpPr/>
          <p:nvPr/>
        </p:nvSpPr>
        <p:spPr>
          <a:xfrm>
            <a:off x="0" y="0"/>
            <a:ext cx="12192000" cy="195673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68D3E5-C7A3-47DF-A374-46BF83A69904}"/>
              </a:ext>
            </a:extLst>
          </p:cNvPr>
          <p:cNvSpPr>
            <a:spLocks noGrp="1"/>
          </p:cNvSpPr>
          <p:nvPr>
            <p:ph type="ctrTitle"/>
          </p:nvPr>
        </p:nvSpPr>
        <p:spPr>
          <a:xfrm>
            <a:off x="1700212" y="222607"/>
            <a:ext cx="8791575" cy="1511520"/>
          </a:xfrm>
        </p:spPr>
        <p:txBody>
          <a:bodyPr>
            <a:normAutofit/>
          </a:bodyPr>
          <a:lstStyle/>
          <a:p>
            <a:r>
              <a:rPr lang="en-US" sz="2400">
                <a:solidFill>
                  <a:schemeClr val="bg1"/>
                </a:solidFill>
                <a:latin typeface="Algerian" panose="04020705040A02060702" pitchFamily="82" charset="0"/>
                <a:cs typeface="Aharoni" panose="02010803020104030203" pitchFamily="2" charset="-79"/>
              </a:rPr>
              <a:t>Group 1</a:t>
            </a:r>
            <a:br>
              <a:rPr lang="en-US" sz="2400">
                <a:solidFill>
                  <a:schemeClr val="bg1"/>
                </a:solidFill>
                <a:latin typeface="Algerian" panose="04020705040A02060702" pitchFamily="82" charset="0"/>
                <a:cs typeface="Aharoni" panose="02010803020104030203" pitchFamily="2" charset="-79"/>
              </a:rPr>
            </a:br>
            <a:r>
              <a:rPr lang="en-US" sz="1800">
                <a:solidFill>
                  <a:schemeClr val="bg1"/>
                </a:solidFill>
                <a:latin typeface="Algerian" panose="04020705040A02060702" pitchFamily="82" charset="0"/>
                <a:cs typeface="Aharoni" panose="02010803020104030203" pitchFamily="2" charset="-79"/>
              </a:rPr>
              <a:t>Coronavirus disease (COVID-19) </a:t>
            </a:r>
            <a:r>
              <a:rPr lang="en-US" sz="1800" err="1">
                <a:solidFill>
                  <a:schemeClr val="bg1"/>
                </a:solidFill>
                <a:latin typeface="Algerian" panose="04020705040A02060702" pitchFamily="82" charset="0"/>
                <a:cs typeface="Aharoni" panose="02010803020104030203" pitchFamily="2" charset="-79"/>
              </a:rPr>
              <a:t>pandemic,Chicago</a:t>
            </a:r>
            <a:r>
              <a:rPr lang="en-US" sz="1800">
                <a:solidFill>
                  <a:schemeClr val="bg1"/>
                </a:solidFill>
                <a:latin typeface="Algerian" panose="04020705040A02060702" pitchFamily="82" charset="0"/>
                <a:cs typeface="Aharoni" panose="02010803020104030203" pitchFamily="2" charset="-79"/>
              </a:rPr>
              <a:t> Jan2020 to dec 2022</a:t>
            </a:r>
            <a:br>
              <a:rPr lang="en-US" sz="1800">
                <a:solidFill>
                  <a:schemeClr val="bg1"/>
                </a:solidFill>
                <a:latin typeface="Algerian" panose="04020705040A02060702" pitchFamily="82" charset="0"/>
                <a:cs typeface="Aharoni" panose="02010803020104030203" pitchFamily="2" charset="-79"/>
              </a:rPr>
            </a:br>
            <a:br>
              <a:rPr lang="en-US" sz="2400">
                <a:solidFill>
                  <a:schemeClr val="bg1"/>
                </a:solidFill>
                <a:latin typeface="Algerian" panose="04020705040A02060702" pitchFamily="82" charset="0"/>
                <a:cs typeface="Aharoni" panose="02010803020104030203" pitchFamily="2" charset="-79"/>
              </a:rPr>
            </a:br>
            <a:r>
              <a:rPr lang="en-US" sz="2400">
                <a:solidFill>
                  <a:schemeClr val="bg1"/>
                </a:solidFill>
                <a:latin typeface="Algerian" panose="04020705040A02060702" pitchFamily="82" charset="0"/>
                <a:cs typeface="Aharoni" panose="02010803020104030203" pitchFamily="2" charset="-79"/>
              </a:rPr>
              <a:t>Hypothesis 1</a:t>
            </a:r>
          </a:p>
        </p:txBody>
      </p:sp>
      <p:pic>
        <p:nvPicPr>
          <p:cNvPr id="13" name="Picture 12" descr="Logo&#10;&#10;Description automatically generated">
            <a:extLst>
              <a:ext uri="{FF2B5EF4-FFF2-40B4-BE49-F238E27FC236}">
                <a16:creationId xmlns:a16="http://schemas.microsoft.com/office/drawing/2014/main" id="{0F9D45FC-9403-4E86-BC7E-C64AF05FE13B}"/>
              </a:ext>
            </a:extLst>
          </p:cNvPr>
          <p:cNvPicPr>
            <a:picLocks noChangeAspect="1"/>
          </p:cNvPicPr>
          <p:nvPr/>
        </p:nvPicPr>
        <p:blipFill>
          <a:blip r:embed="rId4"/>
          <a:stretch>
            <a:fillRect/>
          </a:stretch>
        </p:blipFill>
        <p:spPr>
          <a:xfrm>
            <a:off x="10667998" y="418958"/>
            <a:ext cx="1206641" cy="1206641"/>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697" y="222607"/>
            <a:ext cx="1921391" cy="1629624"/>
          </a:xfrm>
          <a:prstGeom prst="rect">
            <a:avLst/>
          </a:prstGeom>
        </p:spPr>
      </p:pic>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345946" y="6304645"/>
            <a:ext cx="1592299" cy="506414"/>
          </a:xfrm>
          <a:prstGeom prst="rect">
            <a:avLst/>
          </a:prstGeom>
        </p:spPr>
      </p:pic>
      <p:pic>
        <p:nvPicPr>
          <p:cNvPr id="8" name="Dashboard 1_video 1">
            <a:hlinkClick r:id="" action="ppaction://media"/>
            <a:extLst>
              <a:ext uri="{FF2B5EF4-FFF2-40B4-BE49-F238E27FC236}">
                <a16:creationId xmlns:a16="http://schemas.microsoft.com/office/drawing/2014/main" id="{FFDD2AF5-F2C5-C6A4-8F88-E5150D772D1D}"/>
              </a:ext>
            </a:extLst>
          </p:cNvPr>
          <p:cNvPicPr>
            <a:picLocks noChangeAspect="1"/>
          </p:cNvPicPr>
          <p:nvPr>
            <a:videoFile r:link="rId2"/>
            <p:extLst>
              <p:ext uri="{DAA4B4D4-6D71-4841-9C94-3DE7FCFB9230}">
                <p14:media xmlns:p14="http://schemas.microsoft.com/office/powerpoint/2010/main" r:embed="rId1"/>
              </p:ext>
            </p:extLst>
          </p:nvPr>
        </p:nvPicPr>
        <p:blipFill>
          <a:blip r:embed="rId7"/>
          <a:srcRect l="5411" t="3800" r="5928"/>
          <a:stretch/>
        </p:blipFill>
        <p:spPr>
          <a:xfrm>
            <a:off x="344780" y="2527863"/>
            <a:ext cx="9292290" cy="4331733"/>
          </a:xfrm>
          <a:prstGeom prst="rect">
            <a:avLst/>
          </a:prstGeom>
        </p:spPr>
      </p:pic>
      <p:sp>
        <p:nvSpPr>
          <p:cNvPr id="5" name="TextBox 4">
            <a:extLst>
              <a:ext uri="{FF2B5EF4-FFF2-40B4-BE49-F238E27FC236}">
                <a16:creationId xmlns:a16="http://schemas.microsoft.com/office/drawing/2014/main" id="{7820A035-1B91-CD09-1E38-8F8FBCF6E7FF}"/>
              </a:ext>
            </a:extLst>
          </p:cNvPr>
          <p:cNvSpPr txBox="1"/>
          <p:nvPr/>
        </p:nvSpPr>
        <p:spPr>
          <a:xfrm>
            <a:off x="346481" y="1959924"/>
            <a:ext cx="982784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2000">
                <a:cs typeface="Calibri"/>
              </a:rPr>
              <a:t>Lower positive case's resulting in decline in hospitalization (54.38%) &amp; death rate (6.95%).</a:t>
            </a:r>
          </a:p>
          <a:p>
            <a:pPr algn="l"/>
            <a:endParaRPr lang="en-US" sz="2000">
              <a:cs typeface="Calibri"/>
            </a:endParaRPr>
          </a:p>
        </p:txBody>
      </p:sp>
    </p:spTree>
    <p:extLst>
      <p:ext uri="{BB962C8B-B14F-4D97-AF65-F5344CB8AC3E}">
        <p14:creationId xmlns:p14="http://schemas.microsoft.com/office/powerpoint/2010/main" val="161784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91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13E848-B792-4FD5-AE85-CFD8FD91D52D}"/>
              </a:ext>
            </a:extLst>
          </p:cNvPr>
          <p:cNvSpPr/>
          <p:nvPr/>
        </p:nvSpPr>
        <p:spPr>
          <a:xfrm>
            <a:off x="0" y="0"/>
            <a:ext cx="12192000" cy="195673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68D3E5-C7A3-47DF-A374-46BF83A69904}"/>
              </a:ext>
            </a:extLst>
          </p:cNvPr>
          <p:cNvSpPr>
            <a:spLocks noGrp="1"/>
          </p:cNvSpPr>
          <p:nvPr>
            <p:ph type="ctrTitle"/>
          </p:nvPr>
        </p:nvSpPr>
        <p:spPr>
          <a:xfrm>
            <a:off x="1700212" y="222607"/>
            <a:ext cx="8791575" cy="1511520"/>
          </a:xfrm>
        </p:spPr>
        <p:txBody>
          <a:bodyPr>
            <a:normAutofit/>
          </a:bodyPr>
          <a:lstStyle/>
          <a:p>
            <a:r>
              <a:rPr lang="en-US" sz="2400">
                <a:solidFill>
                  <a:schemeClr val="bg1"/>
                </a:solidFill>
                <a:latin typeface="Algerian" panose="04020705040A02060702" pitchFamily="82" charset="0"/>
                <a:cs typeface="Aharoni" panose="02010803020104030203" pitchFamily="2" charset="-79"/>
              </a:rPr>
              <a:t>Group 1</a:t>
            </a:r>
            <a:br>
              <a:rPr lang="en-US" sz="2400">
                <a:solidFill>
                  <a:schemeClr val="bg1"/>
                </a:solidFill>
                <a:latin typeface="Algerian" panose="04020705040A02060702" pitchFamily="82" charset="0"/>
                <a:cs typeface="Aharoni" panose="02010803020104030203" pitchFamily="2" charset="-79"/>
              </a:rPr>
            </a:br>
            <a:r>
              <a:rPr lang="en-US" sz="1800">
                <a:solidFill>
                  <a:schemeClr val="bg1"/>
                </a:solidFill>
                <a:latin typeface="Algerian" panose="04020705040A02060702" pitchFamily="82" charset="0"/>
                <a:cs typeface="Aharoni" panose="02010803020104030203" pitchFamily="2" charset="-79"/>
              </a:rPr>
              <a:t>Coronavirus disease (COVID-19) </a:t>
            </a:r>
            <a:r>
              <a:rPr lang="en-US" sz="1800" err="1">
                <a:solidFill>
                  <a:schemeClr val="bg1"/>
                </a:solidFill>
                <a:latin typeface="Algerian" panose="04020705040A02060702" pitchFamily="82" charset="0"/>
                <a:cs typeface="Aharoni" panose="02010803020104030203" pitchFamily="2" charset="-79"/>
              </a:rPr>
              <a:t>pandemic,Chicago</a:t>
            </a:r>
            <a:r>
              <a:rPr lang="en-US" sz="1800">
                <a:solidFill>
                  <a:schemeClr val="bg1"/>
                </a:solidFill>
                <a:latin typeface="Algerian" panose="04020705040A02060702" pitchFamily="82" charset="0"/>
                <a:cs typeface="Aharoni" panose="02010803020104030203" pitchFamily="2" charset="-79"/>
              </a:rPr>
              <a:t> Jan2020 to dec 2022</a:t>
            </a:r>
            <a:br>
              <a:rPr lang="en-US" sz="2400">
                <a:solidFill>
                  <a:schemeClr val="bg1"/>
                </a:solidFill>
                <a:latin typeface="Algerian" panose="04020705040A02060702" pitchFamily="82" charset="0"/>
                <a:cs typeface="Aharoni" panose="02010803020104030203" pitchFamily="2" charset="-79"/>
              </a:rPr>
            </a:br>
            <a:endParaRPr lang="en-US" sz="2400">
              <a:solidFill>
                <a:schemeClr val="bg1"/>
              </a:solidFill>
              <a:latin typeface="Algerian" panose="04020705040A02060702" pitchFamily="82" charset="0"/>
              <a:cs typeface="Aharoni" panose="02010803020104030203" pitchFamily="2" charset="-79"/>
            </a:endParaRPr>
          </a:p>
        </p:txBody>
      </p:sp>
      <p:pic>
        <p:nvPicPr>
          <p:cNvPr id="13" name="Picture 12" descr="Logo&#10;&#10;Description automatically generated">
            <a:extLst>
              <a:ext uri="{FF2B5EF4-FFF2-40B4-BE49-F238E27FC236}">
                <a16:creationId xmlns:a16="http://schemas.microsoft.com/office/drawing/2014/main" id="{0F9D45FC-9403-4E86-BC7E-C64AF05FE13B}"/>
              </a:ext>
            </a:extLst>
          </p:cNvPr>
          <p:cNvPicPr>
            <a:picLocks noChangeAspect="1"/>
          </p:cNvPicPr>
          <p:nvPr/>
        </p:nvPicPr>
        <p:blipFill>
          <a:blip r:embed="rId2"/>
          <a:stretch>
            <a:fillRect/>
          </a:stretch>
        </p:blipFill>
        <p:spPr>
          <a:xfrm>
            <a:off x="10667998" y="418958"/>
            <a:ext cx="1206641" cy="1206641"/>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697" y="222607"/>
            <a:ext cx="1921391" cy="1629624"/>
          </a:xfrm>
          <a:prstGeom prst="rect">
            <a:avLst/>
          </a:prstGeom>
        </p:spPr>
      </p:pic>
      <p:sp>
        <p:nvSpPr>
          <p:cNvPr id="8" name="Content Placeholder 2">
            <a:extLst>
              <a:ext uri="{FF2B5EF4-FFF2-40B4-BE49-F238E27FC236}">
                <a16:creationId xmlns:a16="http://schemas.microsoft.com/office/drawing/2014/main" id="{5C1AA2C8-D079-4A6D-FEFC-7FA308BB06B0}"/>
              </a:ext>
            </a:extLst>
          </p:cNvPr>
          <p:cNvSpPr txBox="1">
            <a:spLocks/>
          </p:cNvSpPr>
          <p:nvPr/>
        </p:nvSpPr>
        <p:spPr>
          <a:xfrm>
            <a:off x="98697" y="3079291"/>
            <a:ext cx="3783632" cy="1931056"/>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fontAlgn="base"/>
            <a:r>
              <a:rPr lang="en-US" sz="1800">
                <a:cs typeface="Times New Roman"/>
              </a:rPr>
              <a:t>Total Counts December 2021 shows significant counts across all categories, with positive cases, hospitalizations, and deaths each reaching notable totals.</a:t>
            </a:r>
            <a:endParaRPr lang="en-US" sz="1800">
              <a:ea typeface="Calibri" panose="020F0502020204030204"/>
              <a:cs typeface="Times New Roman" panose="02020603050405020304" pitchFamily="18" charset="0"/>
            </a:endParaRPr>
          </a:p>
        </p:txBody>
      </p:sp>
      <p:sp>
        <p:nvSpPr>
          <p:cNvPr id="6" name="Rectangle 5"/>
          <p:cNvSpPr/>
          <p:nvPr/>
        </p:nvSpPr>
        <p:spPr>
          <a:xfrm>
            <a:off x="98697" y="5938531"/>
            <a:ext cx="11747862" cy="523220"/>
          </a:xfrm>
          <a:prstGeom prst="rect">
            <a:avLst/>
          </a:prstGeom>
        </p:spPr>
        <p:txBody>
          <a:bodyPr wrap="square">
            <a:spAutoFit/>
          </a:bodyPr>
          <a:lstStyle/>
          <a:p>
            <a:r>
              <a:rPr lang="en-US" sz="1400" b="1">
                <a:solidFill>
                  <a:schemeClr val="accent2"/>
                </a:solidFill>
                <a:ea typeface="MS Mincho" panose="02020609040205080304" pitchFamily="49" charset="-128"/>
                <a:cs typeface="Times New Roman" panose="02020603050405020304" pitchFamily="18" charset="0"/>
              </a:rPr>
              <a:t>Conclusion</a:t>
            </a:r>
            <a:r>
              <a:rPr lang="en-US" sz="1400">
                <a:solidFill>
                  <a:schemeClr val="accent2"/>
                </a:solidFill>
                <a:ea typeface="MS Mincho" panose="02020609040205080304" pitchFamily="49" charset="-128"/>
                <a:cs typeface="Times New Roman" panose="02020603050405020304" pitchFamily="18" charset="0"/>
              </a:rPr>
              <a:t>: COVID-19 positive cases are strongly correlated with subsequent hospitalizations and deaths, with a clear lag in each step, reflecting the impact timeline on healthcare.</a:t>
            </a:r>
          </a:p>
        </p:txBody>
      </p:sp>
      <p:sp>
        <p:nvSpPr>
          <p:cNvPr id="10" name="Content Placeholder 2">
            <a:extLst>
              <a:ext uri="{FF2B5EF4-FFF2-40B4-BE49-F238E27FC236}">
                <a16:creationId xmlns:a16="http://schemas.microsoft.com/office/drawing/2014/main" id="{C3B5A412-8905-43E9-01E5-1B4A3D818B08}"/>
              </a:ext>
            </a:extLst>
          </p:cNvPr>
          <p:cNvSpPr txBox="1">
            <a:spLocks/>
          </p:cNvSpPr>
          <p:nvPr/>
        </p:nvSpPr>
        <p:spPr>
          <a:xfrm>
            <a:off x="8105745" y="3075771"/>
            <a:ext cx="3765488" cy="1918666"/>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800">
                <a:cs typeface="Calibri"/>
              </a:rPr>
              <a:t>Lagged Sequence: The peak in positive cases is followed by a delayed rise in hospitalizations and, subsequently, deaths, illustrating the typical progression and impact timeline of the outbreak on healthcare and mortality.</a:t>
            </a:r>
            <a:endParaRPr lang="en-US">
              <a:ea typeface="Calibri" panose="020F0502020204030204"/>
              <a:cs typeface="Calibri"/>
            </a:endParaRPr>
          </a:p>
        </p:txBody>
      </p:sp>
      <p:sp>
        <p:nvSpPr>
          <p:cNvPr id="12" name="Content Placeholder 2">
            <a:extLst>
              <a:ext uri="{FF2B5EF4-FFF2-40B4-BE49-F238E27FC236}">
                <a16:creationId xmlns:a16="http://schemas.microsoft.com/office/drawing/2014/main" id="{7E616152-B80C-7704-0157-D72E1B3AA374}"/>
              </a:ext>
            </a:extLst>
          </p:cNvPr>
          <p:cNvSpPr txBox="1">
            <a:spLocks/>
          </p:cNvSpPr>
          <p:nvPr/>
        </p:nvSpPr>
        <p:spPr>
          <a:xfrm>
            <a:off x="4102221" y="3079291"/>
            <a:ext cx="3783632" cy="1931056"/>
          </a:xfrm>
          <a:prstGeom prst="rect">
            <a:avLst/>
          </a:prstGeom>
        </p:spPr>
        <p:txBody>
          <a:bodyPr vert="horz" lIns="91440" tIns="45720" rIns="9144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800">
                <a:cs typeface="Calibri"/>
              </a:rPr>
              <a:t>Patterned Correlation: The data reveals a strong correlation among positive cases, hospitalizations, and deaths, even though they follow a staggered pattern.</a:t>
            </a:r>
            <a:br>
              <a:rPr lang="en-US" sz="1800">
                <a:ea typeface="Calibri"/>
                <a:cs typeface="Calibri"/>
              </a:rPr>
            </a:br>
            <a:endParaRPr lang="en-US" sz="1800">
              <a:ea typeface="Calibri"/>
              <a:cs typeface="Calibri"/>
            </a:endParaRPr>
          </a:p>
        </p:txBody>
      </p:sp>
      <p:sp>
        <p:nvSpPr>
          <p:cNvPr id="5" name="TextBox 4">
            <a:extLst>
              <a:ext uri="{FF2B5EF4-FFF2-40B4-BE49-F238E27FC236}">
                <a16:creationId xmlns:a16="http://schemas.microsoft.com/office/drawing/2014/main" id="{1331AC15-0F4A-2507-06A2-F69901AD5368}"/>
              </a:ext>
            </a:extLst>
          </p:cNvPr>
          <p:cNvSpPr txBox="1"/>
          <p:nvPr/>
        </p:nvSpPr>
        <p:spPr>
          <a:xfrm>
            <a:off x="98697" y="2596270"/>
            <a:ext cx="6509137" cy="400110"/>
          </a:xfrm>
          <a:prstGeom prst="rect">
            <a:avLst/>
          </a:prstGeom>
          <a:noFill/>
        </p:spPr>
        <p:txBody>
          <a:bodyPr wrap="square" rtlCol="0">
            <a:spAutoFit/>
          </a:bodyPr>
          <a:lstStyle/>
          <a:p>
            <a:r>
              <a:rPr lang="en-US" sz="2000">
                <a:latin typeface="Algerian" panose="04020705040A02060702" pitchFamily="82" charset="0"/>
                <a:cs typeface="Aharoni" panose="02010803020104030203" pitchFamily="2" charset="-79"/>
              </a:rPr>
              <a:t>Hypothesis 1 Insights</a:t>
            </a:r>
            <a:endParaRPr lang="en-US" sz="2000"/>
          </a:p>
        </p:txBody>
      </p:sp>
      <p:pic>
        <p:nvPicPr>
          <p:cNvPr id="15" name="Picture 14">
            <a:extLst>
              <a:ext uri="{FF2B5EF4-FFF2-40B4-BE49-F238E27FC236}">
                <a16:creationId xmlns:a16="http://schemas.microsoft.com/office/drawing/2014/main" id="{C0854A89-7CB4-03F1-B660-E032ADB052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45946" y="6304645"/>
            <a:ext cx="1592299" cy="506414"/>
          </a:xfrm>
          <a:prstGeom prst="rect">
            <a:avLst/>
          </a:prstGeom>
        </p:spPr>
      </p:pic>
    </p:spTree>
    <p:extLst>
      <p:ext uri="{BB962C8B-B14F-4D97-AF65-F5344CB8AC3E}">
        <p14:creationId xmlns:p14="http://schemas.microsoft.com/office/powerpoint/2010/main" val="5114558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13E848-B792-4FD5-AE85-CFD8FD91D52D}"/>
              </a:ext>
            </a:extLst>
          </p:cNvPr>
          <p:cNvSpPr/>
          <p:nvPr/>
        </p:nvSpPr>
        <p:spPr>
          <a:xfrm>
            <a:off x="0" y="0"/>
            <a:ext cx="12192000" cy="195673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68D3E5-C7A3-47DF-A374-46BF83A69904}"/>
              </a:ext>
            </a:extLst>
          </p:cNvPr>
          <p:cNvSpPr>
            <a:spLocks noGrp="1"/>
          </p:cNvSpPr>
          <p:nvPr>
            <p:ph type="ctrTitle"/>
          </p:nvPr>
        </p:nvSpPr>
        <p:spPr>
          <a:xfrm>
            <a:off x="1700212" y="222607"/>
            <a:ext cx="8791575" cy="1511520"/>
          </a:xfrm>
        </p:spPr>
        <p:txBody>
          <a:bodyPr>
            <a:normAutofit/>
          </a:bodyPr>
          <a:lstStyle/>
          <a:p>
            <a:r>
              <a:rPr lang="en-US" sz="2400">
                <a:solidFill>
                  <a:schemeClr val="bg1"/>
                </a:solidFill>
                <a:latin typeface="Algerian" panose="04020705040A02060702" pitchFamily="82" charset="0"/>
                <a:cs typeface="Aharoni" panose="02010803020104030203" pitchFamily="2" charset="-79"/>
              </a:rPr>
              <a:t>Group 1</a:t>
            </a:r>
            <a:br>
              <a:rPr lang="en-US" sz="2400">
                <a:solidFill>
                  <a:schemeClr val="bg1"/>
                </a:solidFill>
                <a:latin typeface="Algerian" panose="04020705040A02060702" pitchFamily="82" charset="0"/>
                <a:cs typeface="Aharoni" panose="02010803020104030203" pitchFamily="2" charset="-79"/>
              </a:rPr>
            </a:br>
            <a:r>
              <a:rPr lang="en-US" sz="1800">
                <a:solidFill>
                  <a:schemeClr val="bg1"/>
                </a:solidFill>
                <a:latin typeface="Algerian" panose="04020705040A02060702" pitchFamily="82" charset="0"/>
                <a:cs typeface="Aharoni" panose="02010803020104030203" pitchFamily="2" charset="-79"/>
              </a:rPr>
              <a:t>Coronavirus disease (COVID-19) </a:t>
            </a:r>
            <a:r>
              <a:rPr lang="en-US" sz="1800" err="1">
                <a:solidFill>
                  <a:schemeClr val="bg1"/>
                </a:solidFill>
                <a:latin typeface="Algerian" panose="04020705040A02060702" pitchFamily="82" charset="0"/>
                <a:cs typeface="Aharoni" panose="02010803020104030203" pitchFamily="2" charset="-79"/>
              </a:rPr>
              <a:t>pandemic</a:t>
            </a:r>
            <a:r>
              <a:rPr lang="en-US" sz="1800">
                <a:solidFill>
                  <a:schemeClr val="bg1"/>
                </a:solidFill>
                <a:latin typeface="Algerian" panose="04020705040A02060702" pitchFamily="82" charset="0"/>
                <a:cs typeface="Aharoni" panose="02010803020104030203" pitchFamily="2" charset="-79"/>
              </a:rPr>
              <a:t>, Chicago Jan2020 to dec 2022</a:t>
            </a:r>
            <a:br>
              <a:rPr lang="en-US" sz="1800">
                <a:solidFill>
                  <a:schemeClr val="bg1"/>
                </a:solidFill>
                <a:latin typeface="Algerian" panose="04020705040A02060702" pitchFamily="82" charset="0"/>
                <a:cs typeface="Aharoni" panose="02010803020104030203" pitchFamily="2" charset="-79"/>
              </a:rPr>
            </a:br>
            <a:br>
              <a:rPr lang="en-US" sz="2400">
                <a:solidFill>
                  <a:schemeClr val="bg1"/>
                </a:solidFill>
                <a:latin typeface="Algerian" panose="04020705040A02060702" pitchFamily="82" charset="0"/>
                <a:cs typeface="Aharoni" panose="02010803020104030203" pitchFamily="2" charset="-79"/>
              </a:rPr>
            </a:br>
            <a:r>
              <a:rPr lang="en-US" sz="2400">
                <a:solidFill>
                  <a:schemeClr val="bg1"/>
                </a:solidFill>
                <a:latin typeface="Algerian" panose="04020705040A02060702" pitchFamily="82" charset="0"/>
                <a:cs typeface="Aharoni" panose="02010803020104030203" pitchFamily="2" charset="-79"/>
              </a:rPr>
              <a:t>Hypothesis 2</a:t>
            </a:r>
          </a:p>
        </p:txBody>
      </p:sp>
      <p:pic>
        <p:nvPicPr>
          <p:cNvPr id="13" name="Picture 12" descr="Logo&#10;&#10;Description automatically generated">
            <a:extLst>
              <a:ext uri="{FF2B5EF4-FFF2-40B4-BE49-F238E27FC236}">
                <a16:creationId xmlns:a16="http://schemas.microsoft.com/office/drawing/2014/main" id="{0F9D45FC-9403-4E86-BC7E-C64AF05FE13B}"/>
              </a:ext>
            </a:extLst>
          </p:cNvPr>
          <p:cNvPicPr>
            <a:picLocks noChangeAspect="1"/>
          </p:cNvPicPr>
          <p:nvPr/>
        </p:nvPicPr>
        <p:blipFill>
          <a:blip r:embed="rId2"/>
          <a:stretch>
            <a:fillRect/>
          </a:stretch>
        </p:blipFill>
        <p:spPr>
          <a:xfrm>
            <a:off x="10667998" y="418958"/>
            <a:ext cx="1206641" cy="1206641"/>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697" y="222607"/>
            <a:ext cx="1921391" cy="1629624"/>
          </a:xfrm>
          <a:prstGeom prst="rect">
            <a:avLst/>
          </a:prstGeom>
        </p:spPr>
      </p:pic>
      <p:pic>
        <p:nvPicPr>
          <p:cNvPr id="4" name="Picture 3">
            <a:extLst>
              <a:ext uri="{FF2B5EF4-FFF2-40B4-BE49-F238E27FC236}">
                <a16:creationId xmlns:a16="http://schemas.microsoft.com/office/drawing/2014/main" id="{12426482-B8A7-68E0-8232-282FA133DE7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45946" y="6304645"/>
            <a:ext cx="1592299" cy="506414"/>
          </a:xfrm>
          <a:prstGeom prst="rect">
            <a:avLst/>
          </a:prstGeom>
        </p:spPr>
      </p:pic>
      <p:sp>
        <p:nvSpPr>
          <p:cNvPr id="6" name="TextBox 5">
            <a:extLst>
              <a:ext uri="{FF2B5EF4-FFF2-40B4-BE49-F238E27FC236}">
                <a16:creationId xmlns:a16="http://schemas.microsoft.com/office/drawing/2014/main" id="{CD819B80-C86C-568F-7A00-CCB3DE91BBA3}"/>
              </a:ext>
            </a:extLst>
          </p:cNvPr>
          <p:cNvSpPr txBox="1"/>
          <p:nvPr/>
        </p:nvSpPr>
        <p:spPr>
          <a:xfrm>
            <a:off x="459111" y="1956489"/>
            <a:ext cx="10201421"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cs typeface="Calibri"/>
              </a:rPr>
              <a:t>Individuals aged </a:t>
            </a:r>
            <a:r>
              <a:rPr lang="en-US" sz="1400" dirty="0">
                <a:cs typeface="Calibri"/>
              </a:rPr>
              <a:t>between </a:t>
            </a:r>
            <a:r>
              <a:rPr lang="en-US" sz="1400">
                <a:cs typeface="Calibri"/>
              </a:rPr>
              <a:t>18-29 showed the highest testing rates </a:t>
            </a:r>
            <a:r>
              <a:rPr lang="en-US" sz="1400" dirty="0">
                <a:cs typeface="Calibri"/>
              </a:rPr>
              <a:t> of 26.26%, </a:t>
            </a:r>
            <a:r>
              <a:rPr lang="en-US" sz="1400">
                <a:cs typeface="Calibri"/>
              </a:rPr>
              <a:t>with a statistically significant peak on Mondays with </a:t>
            </a:r>
            <a:r>
              <a:rPr lang="en-US" sz="1400" dirty="0">
                <a:cs typeface="Calibri"/>
              </a:rPr>
              <a:t>17.43</a:t>
            </a:r>
            <a:r>
              <a:rPr lang="en-US" sz="1400">
                <a:cs typeface="Calibri"/>
              </a:rPr>
              <a:t>%</a:t>
            </a:r>
            <a:endParaRPr lang="en-US"/>
          </a:p>
        </p:txBody>
      </p:sp>
      <p:pic>
        <p:nvPicPr>
          <p:cNvPr id="8" name="Picture 7" descr="A screenshot of a graph&#10;&#10;Description automatically generated">
            <a:extLst>
              <a:ext uri="{FF2B5EF4-FFF2-40B4-BE49-F238E27FC236}">
                <a16:creationId xmlns:a16="http://schemas.microsoft.com/office/drawing/2014/main" id="{865C034A-4AFD-1B88-0B3C-1810038AC558}"/>
              </a:ext>
            </a:extLst>
          </p:cNvPr>
          <p:cNvPicPr>
            <a:picLocks noChangeAspect="1"/>
          </p:cNvPicPr>
          <p:nvPr/>
        </p:nvPicPr>
        <p:blipFill>
          <a:blip r:embed="rId5"/>
          <a:stretch>
            <a:fillRect/>
          </a:stretch>
        </p:blipFill>
        <p:spPr>
          <a:xfrm>
            <a:off x="553977" y="2274000"/>
            <a:ext cx="11510045" cy="4578000"/>
          </a:xfrm>
          <a:prstGeom prst="rect">
            <a:avLst/>
          </a:prstGeom>
        </p:spPr>
      </p:pic>
    </p:spTree>
    <p:extLst>
      <p:ext uri="{BB962C8B-B14F-4D97-AF65-F5344CB8AC3E}">
        <p14:creationId xmlns:p14="http://schemas.microsoft.com/office/powerpoint/2010/main" val="3941999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13E848-B792-4FD5-AE85-CFD8FD91D52D}"/>
              </a:ext>
            </a:extLst>
          </p:cNvPr>
          <p:cNvSpPr/>
          <p:nvPr/>
        </p:nvSpPr>
        <p:spPr>
          <a:xfrm>
            <a:off x="0" y="0"/>
            <a:ext cx="12192000" cy="195673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68D3E5-C7A3-47DF-A374-46BF83A69904}"/>
              </a:ext>
            </a:extLst>
          </p:cNvPr>
          <p:cNvSpPr>
            <a:spLocks noGrp="1"/>
          </p:cNvSpPr>
          <p:nvPr>
            <p:ph type="ctrTitle"/>
          </p:nvPr>
        </p:nvSpPr>
        <p:spPr>
          <a:xfrm>
            <a:off x="1700212" y="222607"/>
            <a:ext cx="8791575" cy="1511520"/>
          </a:xfrm>
        </p:spPr>
        <p:txBody>
          <a:bodyPr>
            <a:normAutofit/>
          </a:bodyPr>
          <a:lstStyle/>
          <a:p>
            <a:r>
              <a:rPr lang="en-US" sz="2400">
                <a:solidFill>
                  <a:schemeClr val="bg1"/>
                </a:solidFill>
                <a:latin typeface="Algerian" panose="04020705040A02060702" pitchFamily="82" charset="0"/>
                <a:cs typeface="Aharoni" panose="02010803020104030203" pitchFamily="2" charset="-79"/>
              </a:rPr>
              <a:t>Group 1</a:t>
            </a:r>
            <a:br>
              <a:rPr lang="en-US" sz="2400">
                <a:solidFill>
                  <a:schemeClr val="bg1"/>
                </a:solidFill>
                <a:latin typeface="Algerian" panose="04020705040A02060702" pitchFamily="82" charset="0"/>
                <a:cs typeface="Aharoni" panose="02010803020104030203" pitchFamily="2" charset="-79"/>
              </a:rPr>
            </a:br>
            <a:r>
              <a:rPr lang="en-US" sz="1800">
                <a:solidFill>
                  <a:schemeClr val="bg1"/>
                </a:solidFill>
                <a:latin typeface="Algerian" panose="04020705040A02060702" pitchFamily="82" charset="0"/>
                <a:cs typeface="Aharoni" panose="02010803020104030203" pitchFamily="2" charset="-79"/>
              </a:rPr>
              <a:t>Coronavirus disease (COVID-19) </a:t>
            </a:r>
            <a:r>
              <a:rPr lang="en-US" sz="1800" err="1">
                <a:solidFill>
                  <a:schemeClr val="bg1"/>
                </a:solidFill>
                <a:latin typeface="Algerian" panose="04020705040A02060702" pitchFamily="82" charset="0"/>
                <a:cs typeface="Aharoni" panose="02010803020104030203" pitchFamily="2" charset="-79"/>
              </a:rPr>
              <a:t>pandemic</a:t>
            </a:r>
            <a:r>
              <a:rPr lang="en-US" sz="1800">
                <a:solidFill>
                  <a:schemeClr val="bg1"/>
                </a:solidFill>
                <a:latin typeface="Algerian" panose="04020705040A02060702" pitchFamily="82" charset="0"/>
                <a:cs typeface="Aharoni" panose="02010803020104030203" pitchFamily="2" charset="-79"/>
              </a:rPr>
              <a:t>, Chicago Jan2020 to dec 2022</a:t>
            </a:r>
            <a:br>
              <a:rPr lang="en-US" sz="1800">
                <a:solidFill>
                  <a:schemeClr val="bg1"/>
                </a:solidFill>
                <a:latin typeface="Algerian" panose="04020705040A02060702" pitchFamily="82" charset="0"/>
                <a:cs typeface="Aharoni" panose="02010803020104030203" pitchFamily="2" charset="-79"/>
              </a:rPr>
            </a:br>
            <a:br>
              <a:rPr lang="en-US" sz="2400">
                <a:solidFill>
                  <a:schemeClr val="bg1"/>
                </a:solidFill>
                <a:latin typeface="Algerian" panose="04020705040A02060702" pitchFamily="82" charset="0"/>
                <a:cs typeface="Aharoni" panose="02010803020104030203" pitchFamily="2" charset="-79"/>
              </a:rPr>
            </a:br>
            <a:r>
              <a:rPr lang="en-US" sz="2400">
                <a:solidFill>
                  <a:schemeClr val="bg1"/>
                </a:solidFill>
                <a:latin typeface="Algerian" panose="04020705040A02060702" pitchFamily="82" charset="0"/>
                <a:cs typeface="Aharoni" panose="02010803020104030203" pitchFamily="2" charset="-79"/>
              </a:rPr>
              <a:t>Hypothesis 2</a:t>
            </a:r>
          </a:p>
        </p:txBody>
      </p:sp>
      <p:pic>
        <p:nvPicPr>
          <p:cNvPr id="13" name="Picture 12" descr="Logo&#10;&#10;Description automatically generated">
            <a:extLst>
              <a:ext uri="{FF2B5EF4-FFF2-40B4-BE49-F238E27FC236}">
                <a16:creationId xmlns:a16="http://schemas.microsoft.com/office/drawing/2014/main" id="{0F9D45FC-9403-4E86-BC7E-C64AF05FE13B}"/>
              </a:ext>
            </a:extLst>
          </p:cNvPr>
          <p:cNvPicPr>
            <a:picLocks noChangeAspect="1"/>
          </p:cNvPicPr>
          <p:nvPr/>
        </p:nvPicPr>
        <p:blipFill>
          <a:blip r:embed="rId4"/>
          <a:stretch>
            <a:fillRect/>
          </a:stretch>
        </p:blipFill>
        <p:spPr>
          <a:xfrm>
            <a:off x="10667998" y="418958"/>
            <a:ext cx="1206641" cy="1206641"/>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697" y="222607"/>
            <a:ext cx="1921391" cy="1629624"/>
          </a:xfrm>
          <a:prstGeom prst="rect">
            <a:avLst/>
          </a:prstGeom>
        </p:spPr>
      </p:pic>
      <p:pic>
        <p:nvPicPr>
          <p:cNvPr id="4" name="Picture 3">
            <a:extLst>
              <a:ext uri="{FF2B5EF4-FFF2-40B4-BE49-F238E27FC236}">
                <a16:creationId xmlns:a16="http://schemas.microsoft.com/office/drawing/2014/main" id="{12426482-B8A7-68E0-8232-282FA133DE7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345946" y="6304645"/>
            <a:ext cx="1592299" cy="506414"/>
          </a:xfrm>
          <a:prstGeom prst="rect">
            <a:avLst/>
          </a:prstGeom>
        </p:spPr>
      </p:pic>
      <p:pic>
        <p:nvPicPr>
          <p:cNvPr id="6" name="group1">
            <a:hlinkClick r:id="" action="ppaction://media"/>
            <a:extLst>
              <a:ext uri="{FF2B5EF4-FFF2-40B4-BE49-F238E27FC236}">
                <a16:creationId xmlns:a16="http://schemas.microsoft.com/office/drawing/2014/main" id="{2199F22C-0328-0472-F529-EAC7E858760E}"/>
              </a:ext>
            </a:extLst>
          </p:cNvPr>
          <p:cNvPicPr>
            <a:picLocks noChangeAspect="1"/>
          </p:cNvPicPr>
          <p:nvPr>
            <a:videoFile r:link="rId1"/>
            <p:extLst>
              <p:ext uri="{DAA4B4D4-6D71-4841-9C94-3DE7FCFB9230}">
                <p14:media xmlns:p14="http://schemas.microsoft.com/office/powerpoint/2010/main" r:embed="rId2">
                  <p14:trim end="4207"/>
                </p14:media>
              </p:ext>
            </p:extLst>
          </p:nvPr>
        </p:nvPicPr>
        <p:blipFill>
          <a:blip r:embed="rId7"/>
          <a:stretch>
            <a:fillRect/>
          </a:stretch>
        </p:blipFill>
        <p:spPr>
          <a:xfrm>
            <a:off x="2295" y="-2822"/>
            <a:ext cx="12185823" cy="6558842"/>
          </a:xfrm>
          <a:prstGeom prst="rect">
            <a:avLst/>
          </a:prstGeom>
        </p:spPr>
      </p:pic>
    </p:spTree>
    <p:extLst>
      <p:ext uri="{BB962C8B-B14F-4D97-AF65-F5344CB8AC3E}">
        <p14:creationId xmlns:p14="http://schemas.microsoft.com/office/powerpoint/2010/main" val="3591353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13E848-B792-4FD5-AE85-CFD8FD91D52D}"/>
              </a:ext>
            </a:extLst>
          </p:cNvPr>
          <p:cNvSpPr/>
          <p:nvPr/>
        </p:nvSpPr>
        <p:spPr>
          <a:xfrm>
            <a:off x="0" y="-3543"/>
            <a:ext cx="12192000" cy="195673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68D3E5-C7A3-47DF-A374-46BF83A69904}"/>
              </a:ext>
            </a:extLst>
          </p:cNvPr>
          <p:cNvSpPr>
            <a:spLocks noGrp="1"/>
          </p:cNvSpPr>
          <p:nvPr>
            <p:ph type="ctrTitle"/>
          </p:nvPr>
        </p:nvSpPr>
        <p:spPr>
          <a:xfrm>
            <a:off x="1700212" y="502236"/>
            <a:ext cx="8791575" cy="1511520"/>
          </a:xfrm>
        </p:spPr>
        <p:txBody>
          <a:bodyPr>
            <a:normAutofit/>
          </a:bodyPr>
          <a:lstStyle/>
          <a:p>
            <a:r>
              <a:rPr lang="en-US" sz="2400">
                <a:solidFill>
                  <a:schemeClr val="bg1"/>
                </a:solidFill>
                <a:latin typeface="Algerian" panose="04020705040A02060702" pitchFamily="82" charset="0"/>
                <a:cs typeface="Aharoni" panose="02010803020104030203" pitchFamily="2" charset="-79"/>
              </a:rPr>
              <a:t>Group 1</a:t>
            </a:r>
            <a:br>
              <a:rPr lang="en-US" sz="2400">
                <a:solidFill>
                  <a:schemeClr val="bg1"/>
                </a:solidFill>
                <a:latin typeface="Algerian" panose="04020705040A02060702" pitchFamily="82" charset="0"/>
                <a:cs typeface="Aharoni" panose="02010803020104030203" pitchFamily="2" charset="-79"/>
              </a:rPr>
            </a:br>
            <a:r>
              <a:rPr lang="en-US" sz="1800">
                <a:solidFill>
                  <a:schemeClr val="bg1"/>
                </a:solidFill>
                <a:latin typeface="Algerian" panose="04020705040A02060702" pitchFamily="82" charset="0"/>
                <a:cs typeface="Aharoni" panose="02010803020104030203" pitchFamily="2" charset="-79"/>
              </a:rPr>
              <a:t>Coronavirus disease (COVID-19) </a:t>
            </a:r>
            <a:r>
              <a:rPr lang="en-US" sz="1800" err="1">
                <a:solidFill>
                  <a:schemeClr val="bg1"/>
                </a:solidFill>
                <a:latin typeface="Algerian" panose="04020705040A02060702" pitchFamily="82" charset="0"/>
                <a:cs typeface="Aharoni" panose="02010803020104030203" pitchFamily="2" charset="-79"/>
              </a:rPr>
              <a:t>pandemic,Chicago</a:t>
            </a:r>
            <a:r>
              <a:rPr lang="en-US" sz="1800">
                <a:solidFill>
                  <a:schemeClr val="bg1"/>
                </a:solidFill>
                <a:latin typeface="Algerian" panose="04020705040A02060702" pitchFamily="82" charset="0"/>
                <a:cs typeface="Aharoni" panose="02010803020104030203" pitchFamily="2" charset="-79"/>
              </a:rPr>
              <a:t> Jan2020 to dec 2022</a:t>
            </a:r>
            <a:br>
              <a:rPr lang="en-US" sz="1800">
                <a:solidFill>
                  <a:schemeClr val="bg1"/>
                </a:solidFill>
                <a:latin typeface="Algerian" panose="04020705040A02060702" pitchFamily="82" charset="0"/>
                <a:cs typeface="Aharoni" panose="02010803020104030203" pitchFamily="2" charset="-79"/>
              </a:rPr>
            </a:br>
            <a:br>
              <a:rPr lang="en-US" sz="2400">
                <a:solidFill>
                  <a:schemeClr val="bg1"/>
                </a:solidFill>
                <a:latin typeface="Algerian" panose="04020705040A02060702" pitchFamily="82" charset="0"/>
                <a:cs typeface="Aharoni" panose="02010803020104030203" pitchFamily="2" charset="-79"/>
              </a:rPr>
            </a:br>
            <a:endParaRPr lang="en-US" sz="2400">
              <a:solidFill>
                <a:schemeClr val="bg1"/>
              </a:solidFill>
              <a:latin typeface="Algerian" panose="04020705040A02060702" pitchFamily="82" charset="0"/>
              <a:cs typeface="Aharoni" panose="02010803020104030203" pitchFamily="2" charset="-79"/>
            </a:endParaRPr>
          </a:p>
        </p:txBody>
      </p:sp>
      <p:pic>
        <p:nvPicPr>
          <p:cNvPr id="13" name="Picture 12" descr="Logo&#10;&#10;Description automatically generated">
            <a:extLst>
              <a:ext uri="{FF2B5EF4-FFF2-40B4-BE49-F238E27FC236}">
                <a16:creationId xmlns:a16="http://schemas.microsoft.com/office/drawing/2014/main" id="{0F9D45FC-9403-4E86-BC7E-C64AF05FE13B}"/>
              </a:ext>
            </a:extLst>
          </p:cNvPr>
          <p:cNvPicPr>
            <a:picLocks noChangeAspect="1"/>
          </p:cNvPicPr>
          <p:nvPr/>
        </p:nvPicPr>
        <p:blipFill>
          <a:blip r:embed="rId2"/>
          <a:stretch>
            <a:fillRect/>
          </a:stretch>
        </p:blipFill>
        <p:spPr>
          <a:xfrm>
            <a:off x="10667998" y="418958"/>
            <a:ext cx="1206641" cy="1206641"/>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697" y="222607"/>
            <a:ext cx="1921391" cy="1629624"/>
          </a:xfrm>
          <a:prstGeom prst="rect">
            <a:avLst/>
          </a:prstGeom>
        </p:spPr>
      </p:pic>
      <p:sp>
        <p:nvSpPr>
          <p:cNvPr id="4" name="Rectangle 3"/>
          <p:cNvSpPr/>
          <p:nvPr/>
        </p:nvSpPr>
        <p:spPr>
          <a:xfrm>
            <a:off x="163590" y="2965532"/>
            <a:ext cx="3417317" cy="2616101"/>
          </a:xfrm>
          <a:prstGeom prst="rect">
            <a:avLst/>
          </a:prstGeom>
        </p:spPr>
        <p:txBody>
          <a:bodyPr wrap="square" lIns="91440" tIns="45720" rIns="91440" bIns="45720" anchor="t">
            <a:spAutoFit/>
          </a:bodyPr>
          <a:lstStyle/>
          <a:p>
            <a:pPr algn="just"/>
            <a:r>
              <a:rPr lang="en-US" u="sng">
                <a:ea typeface="MS Mincho"/>
                <a:cs typeface="Times New Roman"/>
              </a:rPr>
              <a:t>Weekly Testing Trend</a:t>
            </a:r>
            <a:r>
              <a:rPr lang="en-US">
                <a:ea typeface="MS Mincho"/>
                <a:cs typeface="Times New Roman"/>
              </a:rPr>
              <a:t>: Testing rates are highest on Monday (</a:t>
            </a:r>
            <a:r>
              <a:rPr lang="en-US" dirty="0">
                <a:ea typeface="MS Mincho"/>
                <a:cs typeface="Times New Roman"/>
              </a:rPr>
              <a:t>17.43</a:t>
            </a:r>
            <a:r>
              <a:rPr lang="en-US">
                <a:ea typeface="MS Mincho"/>
                <a:cs typeface="Times New Roman"/>
              </a:rPr>
              <a:t>%) and remain relatively high through Wednesday, with a notable dip on Sunday (</a:t>
            </a:r>
            <a:r>
              <a:rPr lang="en-US" dirty="0">
                <a:ea typeface="MS Mincho"/>
                <a:cs typeface="Times New Roman"/>
              </a:rPr>
              <a:t>8.10</a:t>
            </a:r>
            <a:r>
              <a:rPr lang="en-US">
                <a:ea typeface="MS Mincho"/>
                <a:cs typeface="Times New Roman"/>
              </a:rPr>
              <a:t>%), indicating increased testing at the start of the week.</a:t>
            </a:r>
            <a:br>
              <a:rPr lang="en-US">
                <a:ea typeface="MS Mincho" panose="02020609040205080304" pitchFamily="49" charset="-128"/>
                <a:cs typeface="Times New Roman" panose="02020603050405020304" pitchFamily="18" charset="0"/>
              </a:rPr>
            </a:br>
            <a:br>
              <a:rPr lang="en-US">
                <a:ea typeface="MS Mincho" panose="02020609040205080304" pitchFamily="49" charset="-128"/>
                <a:cs typeface="Times New Roman" panose="02020603050405020304" pitchFamily="18" charset="0"/>
              </a:rPr>
            </a:br>
            <a:endParaRPr lang="en-IN" sz="2000">
              <a:cs typeface="Times New Roman" panose="02020603050405020304" pitchFamily="18" charset="0"/>
            </a:endParaRPr>
          </a:p>
        </p:txBody>
      </p:sp>
      <p:sp>
        <p:nvSpPr>
          <p:cNvPr id="6" name="Rectangle 5"/>
          <p:cNvSpPr/>
          <p:nvPr/>
        </p:nvSpPr>
        <p:spPr>
          <a:xfrm>
            <a:off x="98697" y="5956662"/>
            <a:ext cx="11381306" cy="523220"/>
          </a:xfrm>
          <a:prstGeom prst="rect">
            <a:avLst/>
          </a:prstGeom>
        </p:spPr>
        <p:txBody>
          <a:bodyPr wrap="square">
            <a:spAutoFit/>
          </a:bodyPr>
          <a:lstStyle/>
          <a:p>
            <a:r>
              <a:rPr lang="en-US" sz="1400" b="1">
                <a:solidFill>
                  <a:schemeClr val="accent2"/>
                </a:solidFill>
                <a:ea typeface="MS Mincho" panose="02020609040205080304" pitchFamily="49" charset="-128"/>
                <a:cs typeface="Times New Roman" panose="02020603050405020304" pitchFamily="18" charset="0"/>
              </a:rPr>
              <a:t>Conclusion</a:t>
            </a:r>
            <a:r>
              <a:rPr lang="en-US" sz="1400">
                <a:solidFill>
                  <a:schemeClr val="accent2"/>
                </a:solidFill>
                <a:ea typeface="MS Mincho" panose="02020609040205080304" pitchFamily="49" charset="-128"/>
                <a:cs typeface="Times New Roman" panose="02020603050405020304" pitchFamily="18" charset="0"/>
              </a:rPr>
              <a:t>: Testing patterns are influenced by the day of the week, age demographics, and race, with higher engagement at the beginning of the week and among younger populations.</a:t>
            </a:r>
          </a:p>
        </p:txBody>
      </p:sp>
      <p:pic>
        <p:nvPicPr>
          <p:cNvPr id="5" name="Picture 4">
            <a:extLst>
              <a:ext uri="{FF2B5EF4-FFF2-40B4-BE49-F238E27FC236}">
                <a16:creationId xmlns:a16="http://schemas.microsoft.com/office/drawing/2014/main" id="{D34B9CBF-E51A-B29A-DA36-F492257B5E1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45946" y="6304645"/>
            <a:ext cx="1592299" cy="506414"/>
          </a:xfrm>
          <a:prstGeom prst="rect">
            <a:avLst/>
          </a:prstGeom>
        </p:spPr>
      </p:pic>
      <p:sp>
        <p:nvSpPr>
          <p:cNvPr id="9" name="TextBox 8">
            <a:extLst>
              <a:ext uri="{FF2B5EF4-FFF2-40B4-BE49-F238E27FC236}">
                <a16:creationId xmlns:a16="http://schemas.microsoft.com/office/drawing/2014/main" id="{84C04589-D80E-1744-D7D8-830C6AC0B18E}"/>
              </a:ext>
            </a:extLst>
          </p:cNvPr>
          <p:cNvSpPr txBox="1"/>
          <p:nvPr/>
        </p:nvSpPr>
        <p:spPr>
          <a:xfrm>
            <a:off x="4196858" y="2688100"/>
            <a:ext cx="2879950" cy="2616101"/>
          </a:xfrm>
          <a:prstGeom prst="rect">
            <a:avLst/>
          </a:prstGeom>
          <a:noFill/>
        </p:spPr>
        <p:txBody>
          <a:bodyPr wrap="square" lIns="91440" tIns="45720" rIns="91440" bIns="45720" anchor="t">
            <a:spAutoFit/>
          </a:bodyPr>
          <a:lstStyle/>
          <a:p>
            <a:pPr algn="just"/>
            <a:br>
              <a:rPr lang="en-US">
                <a:ea typeface="MS Mincho" panose="02020609040205080304" pitchFamily="49" charset="-128"/>
                <a:cs typeface="Times New Roman" panose="02020603050405020304" pitchFamily="18" charset="0"/>
              </a:rPr>
            </a:br>
            <a:r>
              <a:rPr lang="en-US" u="sng">
                <a:ea typeface="MS Mincho" panose="02020609040205080304" pitchFamily="49" charset="-128"/>
                <a:cs typeface="Times New Roman" panose="02020603050405020304" pitchFamily="18" charset="0"/>
              </a:rPr>
              <a:t>Testing by Age</a:t>
            </a:r>
            <a:r>
              <a:rPr lang="en-US">
                <a:ea typeface="MS Mincho" panose="02020609040205080304" pitchFamily="49" charset="-128"/>
                <a:cs typeface="Times New Roman" panose="02020603050405020304" pitchFamily="18" charset="0"/>
              </a:rPr>
              <a:t>: Highest testing counts are among those aged 18-29, followed by 30-39, with significantly lower testing in older age groups.</a:t>
            </a:r>
            <a:br>
              <a:rPr lang="en-US">
                <a:ea typeface="MS Mincho" panose="02020609040205080304" pitchFamily="49" charset="-128"/>
                <a:cs typeface="Times New Roman" panose="02020603050405020304" pitchFamily="18" charset="0"/>
              </a:rPr>
            </a:br>
            <a:br>
              <a:rPr lang="en-US">
                <a:ea typeface="MS Mincho" panose="02020609040205080304" pitchFamily="49" charset="-128"/>
                <a:cs typeface="Times New Roman" panose="02020603050405020304" pitchFamily="18" charset="0"/>
              </a:rPr>
            </a:br>
            <a:endParaRPr lang="en-IN" sz="2000">
              <a:cs typeface="Times New Roman" panose="02020603050405020304" pitchFamily="18" charset="0"/>
            </a:endParaRPr>
          </a:p>
        </p:txBody>
      </p:sp>
      <p:sp>
        <p:nvSpPr>
          <p:cNvPr id="11" name="TextBox 10">
            <a:extLst>
              <a:ext uri="{FF2B5EF4-FFF2-40B4-BE49-F238E27FC236}">
                <a16:creationId xmlns:a16="http://schemas.microsoft.com/office/drawing/2014/main" id="{C4A582F5-EC0C-F53B-E475-6291EA07D936}"/>
              </a:ext>
            </a:extLst>
          </p:cNvPr>
          <p:cNvSpPr txBox="1"/>
          <p:nvPr/>
        </p:nvSpPr>
        <p:spPr>
          <a:xfrm>
            <a:off x="7692759" y="2689516"/>
            <a:ext cx="3853179" cy="2062103"/>
          </a:xfrm>
          <a:prstGeom prst="rect">
            <a:avLst/>
          </a:prstGeom>
          <a:noFill/>
        </p:spPr>
        <p:txBody>
          <a:bodyPr wrap="square" lIns="91440" tIns="45720" rIns="91440" bIns="45720" anchor="t">
            <a:spAutoFit/>
          </a:bodyPr>
          <a:lstStyle/>
          <a:p>
            <a:pPr algn="just"/>
            <a:br>
              <a:rPr lang="en-US">
                <a:ea typeface="MS Mincho" panose="02020609040205080304" pitchFamily="49" charset="-128"/>
                <a:cs typeface="Times New Roman" panose="02020603050405020304" pitchFamily="18" charset="0"/>
              </a:rPr>
            </a:br>
            <a:r>
              <a:rPr lang="en-US" u="sng">
                <a:ea typeface="MS Mincho" panose="02020609040205080304" pitchFamily="49" charset="-128"/>
                <a:cs typeface="Times New Roman" panose="02020603050405020304" pitchFamily="18" charset="0"/>
              </a:rPr>
              <a:t>Testing by Race</a:t>
            </a:r>
            <a:r>
              <a:rPr lang="en-US">
                <a:ea typeface="MS Mincho" panose="02020609040205080304" pitchFamily="49" charset="-128"/>
                <a:cs typeface="Times New Roman" panose="02020603050405020304" pitchFamily="18" charset="0"/>
              </a:rPr>
              <a:t>: Variation in testing rates among racial groups suggests different levels of engagement or access to testing across racial demographics.</a:t>
            </a:r>
            <a:endParaRPr lang="en-US"/>
          </a:p>
          <a:p>
            <a:pPr algn="just"/>
            <a:endParaRPr lang="en-IN" sz="2000">
              <a:cs typeface="Times New Roman" panose="02020603050405020304" pitchFamily="18" charset="0"/>
            </a:endParaRPr>
          </a:p>
        </p:txBody>
      </p:sp>
      <p:sp>
        <p:nvSpPr>
          <p:cNvPr id="14" name="TextBox 13">
            <a:extLst>
              <a:ext uri="{FF2B5EF4-FFF2-40B4-BE49-F238E27FC236}">
                <a16:creationId xmlns:a16="http://schemas.microsoft.com/office/drawing/2014/main" id="{116B7289-C438-22F2-0054-5911140D2B17}"/>
              </a:ext>
            </a:extLst>
          </p:cNvPr>
          <p:cNvSpPr txBox="1"/>
          <p:nvPr/>
        </p:nvSpPr>
        <p:spPr>
          <a:xfrm>
            <a:off x="163590" y="2172257"/>
            <a:ext cx="6102882" cy="369332"/>
          </a:xfrm>
          <a:prstGeom prst="rect">
            <a:avLst/>
          </a:prstGeom>
          <a:noFill/>
        </p:spPr>
        <p:txBody>
          <a:bodyPr wrap="square">
            <a:spAutoFit/>
          </a:bodyPr>
          <a:lstStyle/>
          <a:p>
            <a:r>
              <a:rPr lang="en-US" sz="1800">
                <a:latin typeface="Algerian" panose="04020705040A02060702" pitchFamily="82" charset="0"/>
                <a:cs typeface="Aharoni" panose="02010803020104030203" pitchFamily="2" charset="-79"/>
              </a:rPr>
              <a:t>Hypothesis 2 Insights</a:t>
            </a:r>
            <a:endParaRPr lang="en-US" sz="1800"/>
          </a:p>
        </p:txBody>
      </p:sp>
    </p:spTree>
    <p:extLst>
      <p:ext uri="{BB962C8B-B14F-4D97-AF65-F5344CB8AC3E}">
        <p14:creationId xmlns:p14="http://schemas.microsoft.com/office/powerpoint/2010/main" val="42717106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13E848-B792-4FD5-AE85-CFD8FD91D52D}"/>
              </a:ext>
            </a:extLst>
          </p:cNvPr>
          <p:cNvSpPr/>
          <p:nvPr/>
        </p:nvSpPr>
        <p:spPr>
          <a:xfrm>
            <a:off x="0" y="0"/>
            <a:ext cx="12192000" cy="1956735"/>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68D3E5-C7A3-47DF-A374-46BF83A69904}"/>
              </a:ext>
            </a:extLst>
          </p:cNvPr>
          <p:cNvSpPr>
            <a:spLocks noGrp="1"/>
          </p:cNvSpPr>
          <p:nvPr>
            <p:ph type="ctrTitle"/>
          </p:nvPr>
        </p:nvSpPr>
        <p:spPr>
          <a:xfrm>
            <a:off x="1700212" y="222607"/>
            <a:ext cx="8791575" cy="1511520"/>
          </a:xfrm>
        </p:spPr>
        <p:txBody>
          <a:bodyPr>
            <a:normAutofit/>
          </a:bodyPr>
          <a:lstStyle/>
          <a:p>
            <a:r>
              <a:rPr lang="en-US" sz="2400">
                <a:solidFill>
                  <a:schemeClr val="bg1"/>
                </a:solidFill>
                <a:latin typeface="Algerian" panose="04020705040A02060702" pitchFamily="82" charset="0"/>
                <a:cs typeface="Aharoni" panose="02010803020104030203" pitchFamily="2" charset="-79"/>
              </a:rPr>
              <a:t>Group 1</a:t>
            </a:r>
            <a:br>
              <a:rPr lang="en-US" sz="2400">
                <a:solidFill>
                  <a:schemeClr val="bg1"/>
                </a:solidFill>
                <a:latin typeface="Algerian" panose="04020705040A02060702" pitchFamily="82" charset="0"/>
                <a:cs typeface="Aharoni" panose="02010803020104030203" pitchFamily="2" charset="-79"/>
              </a:rPr>
            </a:br>
            <a:r>
              <a:rPr lang="en-US" sz="1800">
                <a:solidFill>
                  <a:schemeClr val="bg1"/>
                </a:solidFill>
                <a:latin typeface="Algerian" panose="04020705040A02060702" pitchFamily="82" charset="0"/>
                <a:cs typeface="Aharoni" panose="02010803020104030203" pitchFamily="2" charset="-79"/>
              </a:rPr>
              <a:t>Coronavirus disease (COVID-19) </a:t>
            </a:r>
            <a:r>
              <a:rPr lang="en-US" sz="1800" err="1">
                <a:solidFill>
                  <a:schemeClr val="bg1"/>
                </a:solidFill>
                <a:latin typeface="Algerian" panose="04020705040A02060702" pitchFamily="82" charset="0"/>
                <a:cs typeface="Aharoni" panose="02010803020104030203" pitchFamily="2" charset="-79"/>
              </a:rPr>
              <a:t>pandemic,Chicago</a:t>
            </a:r>
            <a:r>
              <a:rPr lang="en-US" sz="1800">
                <a:solidFill>
                  <a:schemeClr val="bg1"/>
                </a:solidFill>
                <a:latin typeface="Algerian" panose="04020705040A02060702" pitchFamily="82" charset="0"/>
                <a:cs typeface="Aharoni" panose="02010803020104030203" pitchFamily="2" charset="-79"/>
              </a:rPr>
              <a:t> Jan2020 to dec 2022</a:t>
            </a:r>
            <a:br>
              <a:rPr lang="en-US" sz="1800">
                <a:solidFill>
                  <a:schemeClr val="bg1"/>
                </a:solidFill>
                <a:latin typeface="Algerian" panose="04020705040A02060702" pitchFamily="82" charset="0"/>
                <a:cs typeface="Aharoni" panose="02010803020104030203" pitchFamily="2" charset="-79"/>
              </a:rPr>
            </a:br>
            <a:br>
              <a:rPr lang="en-US" sz="2400">
                <a:solidFill>
                  <a:schemeClr val="bg1"/>
                </a:solidFill>
                <a:latin typeface="Algerian" panose="04020705040A02060702" pitchFamily="82" charset="0"/>
                <a:cs typeface="Aharoni" panose="02010803020104030203" pitchFamily="2" charset="-79"/>
              </a:rPr>
            </a:br>
            <a:r>
              <a:rPr lang="en-US" sz="2400">
                <a:solidFill>
                  <a:schemeClr val="bg1"/>
                </a:solidFill>
                <a:latin typeface="Algerian" panose="04020705040A02060702" pitchFamily="82" charset="0"/>
                <a:cs typeface="Aharoni" panose="02010803020104030203" pitchFamily="2" charset="-79"/>
              </a:rPr>
              <a:t>Hypothesis 3</a:t>
            </a:r>
          </a:p>
        </p:txBody>
      </p:sp>
      <p:pic>
        <p:nvPicPr>
          <p:cNvPr id="13" name="Picture 12" descr="Logo&#10;&#10;Description automatically generated">
            <a:extLst>
              <a:ext uri="{FF2B5EF4-FFF2-40B4-BE49-F238E27FC236}">
                <a16:creationId xmlns:a16="http://schemas.microsoft.com/office/drawing/2014/main" id="{0F9D45FC-9403-4E86-BC7E-C64AF05FE13B}"/>
              </a:ext>
            </a:extLst>
          </p:cNvPr>
          <p:cNvPicPr>
            <a:picLocks noChangeAspect="1"/>
          </p:cNvPicPr>
          <p:nvPr/>
        </p:nvPicPr>
        <p:blipFill>
          <a:blip r:embed="rId4"/>
          <a:stretch>
            <a:fillRect/>
          </a:stretch>
        </p:blipFill>
        <p:spPr>
          <a:xfrm>
            <a:off x="10667998" y="418958"/>
            <a:ext cx="1206641" cy="1206641"/>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697" y="222607"/>
            <a:ext cx="1921391" cy="1629624"/>
          </a:xfrm>
          <a:prstGeom prst="rect">
            <a:avLst/>
          </a:prstGeom>
        </p:spPr>
      </p:pic>
      <p:pic>
        <p:nvPicPr>
          <p:cNvPr id="4" name="Picture 3">
            <a:extLst>
              <a:ext uri="{FF2B5EF4-FFF2-40B4-BE49-F238E27FC236}">
                <a16:creationId xmlns:a16="http://schemas.microsoft.com/office/drawing/2014/main" id="{8AC4C560-4A76-9AB3-FD43-9A59C792A43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345946" y="6294207"/>
            <a:ext cx="1592299" cy="506414"/>
          </a:xfrm>
          <a:prstGeom prst="rect">
            <a:avLst/>
          </a:prstGeom>
        </p:spPr>
      </p:pic>
      <p:pic>
        <p:nvPicPr>
          <p:cNvPr id="5" name="Dashboard 2_video 1">
            <a:hlinkClick r:id="" action="ppaction://media"/>
            <a:extLst>
              <a:ext uri="{FF2B5EF4-FFF2-40B4-BE49-F238E27FC236}">
                <a16:creationId xmlns:a16="http://schemas.microsoft.com/office/drawing/2014/main" id="{7CD0AEF4-3C8F-106F-2919-4D3A522737A4}"/>
              </a:ext>
            </a:extLst>
          </p:cNvPr>
          <p:cNvPicPr>
            <a:picLocks noChangeAspect="1"/>
          </p:cNvPicPr>
          <p:nvPr>
            <a:videoFile r:link="rId2"/>
            <p:extLst>
              <p:ext uri="{DAA4B4D4-6D71-4841-9C94-3DE7FCFB9230}">
                <p14:media xmlns:p14="http://schemas.microsoft.com/office/powerpoint/2010/main" r:embed="rId1"/>
              </p:ext>
            </p:extLst>
          </p:nvPr>
        </p:nvPicPr>
        <p:blipFill>
          <a:blip r:embed="rId7"/>
          <a:srcRect l="3553" r="3742"/>
          <a:stretch/>
        </p:blipFill>
        <p:spPr>
          <a:xfrm>
            <a:off x="255064" y="2606205"/>
            <a:ext cx="9800003" cy="4222259"/>
          </a:xfrm>
          <a:prstGeom prst="rect">
            <a:avLst/>
          </a:prstGeom>
        </p:spPr>
      </p:pic>
      <p:sp>
        <p:nvSpPr>
          <p:cNvPr id="6" name="TextBox 5">
            <a:extLst>
              <a:ext uri="{FF2B5EF4-FFF2-40B4-BE49-F238E27FC236}">
                <a16:creationId xmlns:a16="http://schemas.microsoft.com/office/drawing/2014/main" id="{74079BE2-5B09-152B-68A1-8AE631E3EADF}"/>
              </a:ext>
            </a:extLst>
          </p:cNvPr>
          <p:cNvSpPr txBox="1"/>
          <p:nvPr/>
        </p:nvSpPr>
        <p:spPr>
          <a:xfrm>
            <a:off x="277091" y="2078182"/>
            <a:ext cx="973281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cs typeface="Calibri"/>
              </a:rPr>
              <a:t>Write</a:t>
            </a:r>
          </a:p>
        </p:txBody>
      </p:sp>
    </p:spTree>
    <p:extLst>
      <p:ext uri="{BB962C8B-B14F-4D97-AF65-F5344CB8AC3E}">
        <p14:creationId xmlns:p14="http://schemas.microsoft.com/office/powerpoint/2010/main" val="4077273226"/>
      </p:ext>
    </p:extLst>
  </p:cSld>
  <p:clrMapOvr>
    <a:masterClrMapping/>
  </p:clrMapOvr>
  <mc:AlternateContent xmlns:mc="http://schemas.openxmlformats.org/markup-compatibility/2006" xmlns:p14="http://schemas.microsoft.com/office/powerpoint/2010/main">
    <mc:Choice Requires="p14">
      <p:transition spd="slow" p14:dur="2000" advTm="18515"/>
    </mc:Choice>
    <mc:Fallback xmlns="">
      <p:transition spd="slow" advTm="1851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7866CFD-F94E-4AE5-ACEA-86FEC0F48A10}">
  <ds:schemaRefs>
    <ds:schemaRef ds:uri="http://purl.org/dc/dcmitype/"/>
    <ds:schemaRef ds:uri="http://schemas.openxmlformats.org/package/2006/metadata/core-properties"/>
    <ds:schemaRef ds:uri="71af3243-3dd4-4a8d-8c0d-dd76da1f02a5"/>
    <ds:schemaRef ds:uri="http://purl.org/dc/elements/1.1/"/>
    <ds:schemaRef ds:uri="http://purl.org/dc/terms/"/>
    <ds:schemaRef ds:uri="http://schemas.microsoft.com/office/2006/documentManagement/types"/>
    <ds:schemaRef ds:uri="http://schemas.microsoft.com/office/infopath/2007/PartnerControls"/>
    <ds:schemaRef ds:uri="16c05727-aa75-4e4a-9b5f-8a80a1165891"/>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A7C0B241-13E5-418D-8920-D23491E2D2C0}">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B579702B-25C7-40D7-9E29-7686B11A966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1618</Words>
  <Application>Microsoft Office PowerPoint</Application>
  <PresentationFormat>Widescreen</PresentationFormat>
  <Paragraphs>111</Paragraphs>
  <Slides>18</Slides>
  <Notes>0</Notes>
  <HiddenSlides>0</HiddenSlides>
  <MMClips>5</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Group 1 presentation &amp; Proposal   MIS 6380.501 - Data Visualization - F24</vt:lpstr>
      <vt:lpstr>Group 1 Coronavirus disease (COVID-19) pandemic,Chicago Jan2020 to dec 2022  Hypothesis</vt:lpstr>
      <vt:lpstr>Group 1 Coronavirus disease (COVID-19) pandemic,Chicago Jan2020 to dec 2022  Hypothesis</vt:lpstr>
      <vt:lpstr>Group 1 Coronavirus disease (COVID-19) pandemic,Chicago Jan2020 to dec 2022  Hypothesis 1</vt:lpstr>
      <vt:lpstr>Group 1 Coronavirus disease (COVID-19) pandemic,Chicago Jan2020 to dec 2022 </vt:lpstr>
      <vt:lpstr>Group 1 Coronavirus disease (COVID-19) pandemic, Chicago Jan2020 to dec 2022  Hypothesis 2</vt:lpstr>
      <vt:lpstr>Group 1 Coronavirus disease (COVID-19) pandemic, Chicago Jan2020 to dec 2022  Hypothesis 2</vt:lpstr>
      <vt:lpstr>Group 1 Coronavirus disease (COVID-19) pandemic,Chicago Jan2020 to dec 2022  </vt:lpstr>
      <vt:lpstr>Group 1 Coronavirus disease (COVID-19) pandemic,Chicago Jan2020 to dec 2022  Hypothesis 3</vt:lpstr>
      <vt:lpstr>Group 1 Coronavirus disease (COVID-19) pandemic,Chicago Jan2020 to dec 2022  </vt:lpstr>
      <vt:lpstr>Group 1 Coronavirus disease (COVID-19) pandemic,Chicago Jan2020 to dec 2022  Hypothesis 4</vt:lpstr>
      <vt:lpstr>Group 1 Coronavirus disease (COVID-19) pandemic,Chicago Jan2020 to dec 2022 </vt:lpstr>
      <vt:lpstr>Group 1 Coronavirus disease (COVID-19) pandemic,Chicago Jan2020 to dec 2022  Hypothesis 5</vt:lpstr>
      <vt:lpstr>Group 1 Coronavirus disease (COVID-19) pandemic,Chicago Jan2020 to dec 2022  </vt:lpstr>
      <vt:lpstr>Group 1 Coronavirus disease (COVID-19) pandemic,Chicago Jan2020 to dec 2022  </vt:lpstr>
      <vt:lpstr>Group 1 Coronavirus disease (COVID-19) pandemic,Chicago Jan2020 to dec 2022  about dataset &amp; cleaning</vt:lpstr>
      <vt:lpstr>Group 1 Coronavirus disease (COVID-19) pandemic, Chicago Jan2020 to dec 2022  about dataset &amp; granularity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Database Group Project 1 BUAN 6320.501 Database Foundations for Business Analytics Fall 2021</dc:title>
  <dc:creator>Pachpor, Sejal Sadashiv</dc:creator>
  <cp:lastModifiedBy>Balaiwar, Rishabh</cp:lastModifiedBy>
  <cp:revision>2</cp:revision>
  <dcterms:created xsi:type="dcterms:W3CDTF">2021-11-29T01:34:12Z</dcterms:created>
  <dcterms:modified xsi:type="dcterms:W3CDTF">2025-04-21T02:20:31Z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